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72" r:id="rId2"/>
    <p:sldId id="279" r:id="rId3"/>
    <p:sldId id="290" r:id="rId4"/>
    <p:sldId id="297" r:id="rId5"/>
    <p:sldId id="289" r:id="rId6"/>
    <p:sldId id="291" r:id="rId7"/>
    <p:sldId id="300" r:id="rId8"/>
    <p:sldId id="292" r:id="rId9"/>
    <p:sldId id="293" r:id="rId10"/>
    <p:sldId id="305" r:id="rId11"/>
    <p:sldId id="294" r:id="rId12"/>
    <p:sldId id="295" r:id="rId13"/>
    <p:sldId id="301" r:id="rId14"/>
    <p:sldId id="304" r:id="rId15"/>
    <p:sldId id="296" r:id="rId16"/>
    <p:sldId id="298" r:id="rId17"/>
    <p:sldId id="302" r:id="rId18"/>
    <p:sldId id="299" r:id="rId19"/>
    <p:sldId id="274" r:id="rId20"/>
  </p:sldIdLst>
  <p:sldSz cx="9144000" cy="5143500" type="screen16x9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67" userDrawn="1">
          <p15:clr>
            <a:srgbClr val="A4A3A4"/>
          </p15:clr>
        </p15:guide>
        <p15:guide id="2" pos="748">
          <p15:clr>
            <a:srgbClr val="A4A3A4"/>
          </p15:clr>
        </p15:guide>
        <p15:guide id="3" orient="horz" pos="849" userDrawn="1">
          <p15:clr>
            <a:srgbClr val="A4A3A4"/>
          </p15:clr>
        </p15:guide>
        <p15:guide id="4" pos="54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91D"/>
    <a:srgbClr val="9D9D9C"/>
    <a:srgbClr val="FF0E1E"/>
    <a:srgbClr val="E6E6E6"/>
    <a:srgbClr val="E2E2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6568" autoAdjust="0"/>
  </p:normalViewPr>
  <p:slideViewPr>
    <p:cSldViewPr snapToObjects="1" showGuides="1">
      <p:cViewPr varScale="1">
        <p:scale>
          <a:sx n="107" d="100"/>
          <a:sy n="107" d="100"/>
        </p:scale>
        <p:origin x="180" y="102"/>
      </p:cViewPr>
      <p:guideLst>
        <p:guide orient="horz" pos="667"/>
        <p:guide pos="748"/>
        <p:guide orient="horz" pos="849"/>
        <p:guide pos="5420"/>
      </p:guideLst>
    </p:cSldViewPr>
  </p:slideViewPr>
  <p:outlineViewPr>
    <p:cViewPr>
      <p:scale>
        <a:sx n="33" d="100"/>
        <a:sy n="33" d="100"/>
      </p:scale>
      <p:origin x="0" y="142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85" d="100"/>
          <a:sy n="85" d="100"/>
        </p:scale>
        <p:origin x="-378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0C8CBE-544A-46C3-8EB8-4C91EB70CCF4}" type="datetimeFigureOut">
              <a:rPr lang="de-DE" smtClean="0">
                <a:latin typeface="Arial" panose="020B0604020202020204" pitchFamily="34" charset="0"/>
              </a:rPr>
              <a:t>25.05.2023</a:t>
            </a:fld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837445-43C5-46C5-A9A4-A2CA7448BA8C}" type="slidenum">
              <a:rPr lang="de-DE" smtClean="0">
                <a:latin typeface="Arial" panose="020B0604020202020204" pitchFamily="34" charset="0"/>
              </a:rPr>
              <a:t>‹Nr.›</a:t>
            </a:fld>
            <a:endParaRPr lang="de-D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0080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F3777FEC-0449-4EB5-8F6D-CF37BEE81A02}" type="datetimeFigureOut">
              <a:rPr lang="de-DE" smtClean="0"/>
              <a:pPr/>
              <a:t>25.05.2023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C6E17B6F-4F49-4D1C-85BF-3E2D67ABF8E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96078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17B6F-4F49-4D1C-85BF-3E2D67ABF8EC}" type="slidenum">
              <a:rPr lang="de-DE" smtClean="0"/>
              <a:pPr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77787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leitung +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Rechteck 250"/>
          <p:cNvSpPr/>
          <p:nvPr userDrawn="1"/>
        </p:nvSpPr>
        <p:spPr>
          <a:xfrm>
            <a:off x="1246376" y="1548020"/>
            <a:ext cx="2025047" cy="41627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48" name="Rechteck 247"/>
          <p:cNvSpPr/>
          <p:nvPr userDrawn="1"/>
        </p:nvSpPr>
        <p:spPr>
          <a:xfrm>
            <a:off x="7164288" y="3921900"/>
            <a:ext cx="1349308" cy="5506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47" name="Rechteck 246"/>
          <p:cNvSpPr/>
          <p:nvPr userDrawn="1"/>
        </p:nvSpPr>
        <p:spPr>
          <a:xfrm>
            <a:off x="7164288" y="612857"/>
            <a:ext cx="1224136" cy="59676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5" name="Textfeld 84"/>
          <p:cNvSpPr txBox="1"/>
          <p:nvPr userDrawn="1"/>
        </p:nvSpPr>
        <p:spPr>
          <a:xfrm>
            <a:off x="7221990" y="3972155"/>
            <a:ext cx="110873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>
                <a:solidFill>
                  <a:schemeClr val="bg1"/>
                </a:solidFill>
              </a:rPr>
              <a:t>Seitenzahlen</a:t>
            </a:r>
          </a:p>
          <a:p>
            <a:r>
              <a:rPr lang="de-DE" sz="1100" i="1" dirty="0">
                <a:solidFill>
                  <a:schemeClr val="bg1"/>
                </a:solidFill>
              </a:rPr>
              <a:t>automatische</a:t>
            </a:r>
            <a:r>
              <a:rPr lang="de-DE" sz="1100" i="1" baseline="0" dirty="0">
                <a:solidFill>
                  <a:schemeClr val="bg1"/>
                </a:solidFill>
              </a:rPr>
              <a:t> </a:t>
            </a:r>
          </a:p>
          <a:p>
            <a:r>
              <a:rPr lang="de-DE" sz="1100" i="1" baseline="0" dirty="0">
                <a:solidFill>
                  <a:schemeClr val="bg1"/>
                </a:solidFill>
              </a:rPr>
              <a:t>Anpassung</a:t>
            </a:r>
            <a:endParaRPr lang="de-DE" sz="1100" i="1" dirty="0">
              <a:solidFill>
                <a:schemeClr val="bg1"/>
              </a:solidFill>
            </a:endParaRPr>
          </a:p>
        </p:txBody>
      </p:sp>
      <p:sp>
        <p:nvSpPr>
          <p:cNvPr id="87" name="Textfeld 86"/>
          <p:cNvSpPr txBox="1"/>
          <p:nvPr userDrawn="1"/>
        </p:nvSpPr>
        <p:spPr>
          <a:xfrm>
            <a:off x="7321726" y="681540"/>
            <a:ext cx="119187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i="0" dirty="0">
                <a:solidFill>
                  <a:schemeClr val="bg1"/>
                </a:solidFill>
              </a:rPr>
              <a:t>Datum</a:t>
            </a:r>
          </a:p>
          <a:p>
            <a:r>
              <a:rPr lang="de-DE" sz="1100" i="1" dirty="0">
                <a:solidFill>
                  <a:schemeClr val="bg1"/>
                </a:solidFill>
              </a:rPr>
              <a:t>automatische</a:t>
            </a:r>
            <a:r>
              <a:rPr lang="de-DE" sz="1100" i="1" baseline="0" dirty="0">
                <a:solidFill>
                  <a:schemeClr val="bg1"/>
                </a:solidFill>
              </a:rPr>
              <a:t> </a:t>
            </a:r>
          </a:p>
          <a:p>
            <a:r>
              <a:rPr lang="de-DE" sz="1100" i="1" baseline="0" dirty="0">
                <a:solidFill>
                  <a:schemeClr val="bg1"/>
                </a:solidFill>
              </a:rPr>
              <a:t>Anpassung</a:t>
            </a:r>
            <a:endParaRPr lang="de-DE" sz="1100" i="1" dirty="0">
              <a:solidFill>
                <a:schemeClr val="bg1"/>
              </a:solidFill>
            </a:endParaRPr>
          </a:p>
        </p:txBody>
      </p:sp>
      <p:sp>
        <p:nvSpPr>
          <p:cNvPr id="135" name="Textfeld 134"/>
          <p:cNvSpPr txBox="1"/>
          <p:nvPr userDrawn="1"/>
        </p:nvSpPr>
        <p:spPr>
          <a:xfrm>
            <a:off x="1187450" y="735546"/>
            <a:ext cx="3459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1. Anleitung &amp; Information </a:t>
            </a:r>
          </a:p>
        </p:txBody>
      </p:sp>
      <p:sp>
        <p:nvSpPr>
          <p:cNvPr id="136" name="Textfeld 135"/>
          <p:cNvSpPr txBox="1"/>
          <p:nvPr userDrawn="1"/>
        </p:nvSpPr>
        <p:spPr>
          <a:xfrm>
            <a:off x="1187449" y="951570"/>
            <a:ext cx="6117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zur</a:t>
            </a:r>
            <a:r>
              <a:rPr lang="de-DE" sz="1800" i="1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Benutzung der Präsentationsvorlage</a:t>
            </a:r>
            <a:endParaRPr lang="de-DE" sz="18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4" name="Textfeld 153"/>
          <p:cNvSpPr txBox="1"/>
          <p:nvPr userDrawn="1"/>
        </p:nvSpPr>
        <p:spPr>
          <a:xfrm>
            <a:off x="3203848" y="3100855"/>
            <a:ext cx="30733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Die Schaltfläche</a:t>
            </a:r>
            <a:r>
              <a:rPr lang="de-DE" sz="1200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Folienmaster</a:t>
            </a:r>
            <a:r>
              <a:rPr lang="de-DE" sz="1200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auswählen </a:t>
            </a:r>
          </a:p>
        </p:txBody>
      </p:sp>
      <p:sp>
        <p:nvSpPr>
          <p:cNvPr id="155" name="Richtungspfeil 154"/>
          <p:cNvSpPr/>
          <p:nvPr userDrawn="1"/>
        </p:nvSpPr>
        <p:spPr>
          <a:xfrm rot="16200000">
            <a:off x="2943570" y="3037530"/>
            <a:ext cx="319729" cy="231219"/>
          </a:xfrm>
          <a:prstGeom prst="homePlate">
            <a:avLst>
              <a:gd name="adj" fmla="val 51266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56" name="Textfeld 155"/>
          <p:cNvSpPr txBox="1"/>
          <p:nvPr userDrawn="1"/>
        </p:nvSpPr>
        <p:spPr>
          <a:xfrm>
            <a:off x="2987824" y="3120085"/>
            <a:ext cx="1440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42" name="Textfeld 141"/>
          <p:cNvSpPr txBox="1"/>
          <p:nvPr userDrawn="1"/>
        </p:nvSpPr>
        <p:spPr>
          <a:xfrm>
            <a:off x="2267745" y="2134586"/>
            <a:ext cx="2827015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Die Registrierkarte </a:t>
            </a:r>
            <a:r>
              <a:rPr lang="de-DE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Ansicht </a:t>
            </a:r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auswählen </a:t>
            </a:r>
          </a:p>
        </p:txBody>
      </p:sp>
      <p:sp>
        <p:nvSpPr>
          <p:cNvPr id="158" name="Richtungspfeil 157"/>
          <p:cNvSpPr/>
          <p:nvPr userDrawn="1"/>
        </p:nvSpPr>
        <p:spPr>
          <a:xfrm rot="5400000">
            <a:off x="4985675" y="2194292"/>
            <a:ext cx="319729" cy="231219"/>
          </a:xfrm>
          <a:prstGeom prst="homePlate">
            <a:avLst>
              <a:gd name="adj" fmla="val 51266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60" name="Textfeld 159"/>
          <p:cNvSpPr txBox="1"/>
          <p:nvPr userDrawn="1"/>
        </p:nvSpPr>
        <p:spPr>
          <a:xfrm>
            <a:off x="5029930" y="2138707"/>
            <a:ext cx="1440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06" name="Richtungspfeil 205"/>
          <p:cNvSpPr/>
          <p:nvPr userDrawn="1"/>
        </p:nvSpPr>
        <p:spPr>
          <a:xfrm rot="16200000" flipH="1" flipV="1">
            <a:off x="1431451" y="3538415"/>
            <a:ext cx="319729" cy="231219"/>
          </a:xfrm>
          <a:prstGeom prst="homePlate">
            <a:avLst>
              <a:gd name="adj" fmla="val 51266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07" name="Textfeld 206"/>
          <p:cNvSpPr txBox="1"/>
          <p:nvPr userDrawn="1"/>
        </p:nvSpPr>
        <p:spPr>
          <a:xfrm rot="10800000" flipH="1" flipV="1">
            <a:off x="1475705" y="3484396"/>
            <a:ext cx="1440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08" name="Rechteck 207"/>
          <p:cNvSpPr/>
          <p:nvPr userDrawn="1"/>
        </p:nvSpPr>
        <p:spPr>
          <a:xfrm>
            <a:off x="1663618" y="3476992"/>
            <a:ext cx="2476334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Text im Folienmaster einfügen</a:t>
            </a:r>
            <a:endParaRPr lang="de-DE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8" name="Richtungspfeil 167"/>
          <p:cNvSpPr/>
          <p:nvPr userDrawn="1"/>
        </p:nvSpPr>
        <p:spPr>
          <a:xfrm rot="10800000" flipH="1" flipV="1">
            <a:off x="4981137" y="3776178"/>
            <a:ext cx="426305" cy="173147"/>
          </a:xfrm>
          <a:prstGeom prst="homePlate">
            <a:avLst>
              <a:gd name="adj" fmla="val 51266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69" name="Textfeld 168"/>
          <p:cNvSpPr txBox="1"/>
          <p:nvPr userDrawn="1"/>
        </p:nvSpPr>
        <p:spPr>
          <a:xfrm rot="10800000" flipH="1" flipV="1">
            <a:off x="5013376" y="3724252"/>
            <a:ext cx="1440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74" name="Rechteck 173"/>
          <p:cNvSpPr/>
          <p:nvPr userDrawn="1"/>
        </p:nvSpPr>
        <p:spPr>
          <a:xfrm>
            <a:off x="3200728" y="3748936"/>
            <a:ext cx="1973219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de-DE" sz="1200" b="0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Masteransicht schließen</a:t>
            </a:r>
            <a:endParaRPr lang="de-DE" sz="12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46" name="Gruppieren 245"/>
          <p:cNvGrpSpPr/>
          <p:nvPr userDrawn="1"/>
        </p:nvGrpSpPr>
        <p:grpSpPr>
          <a:xfrm>
            <a:off x="7278718" y="452921"/>
            <a:ext cx="917705" cy="334988"/>
            <a:chOff x="7278717" y="603895"/>
            <a:chExt cx="917705" cy="446650"/>
          </a:xfrm>
        </p:grpSpPr>
        <p:cxnSp>
          <p:nvCxnSpPr>
            <p:cNvPr id="114" name="Gerade Verbindung 113"/>
            <p:cNvCxnSpPr/>
            <p:nvPr userDrawn="1"/>
          </p:nvCxnSpPr>
          <p:spPr>
            <a:xfrm rot="16200000" flipH="1">
              <a:off x="7088330" y="817142"/>
              <a:ext cx="426497" cy="3"/>
            </a:xfrm>
            <a:prstGeom prst="line">
              <a:avLst/>
            </a:prstGeom>
            <a:ln>
              <a:solidFill>
                <a:srgbClr val="E209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Gerade Verbindung mit Pfeil 221"/>
            <p:cNvCxnSpPr/>
            <p:nvPr userDrawn="1"/>
          </p:nvCxnSpPr>
          <p:spPr>
            <a:xfrm>
              <a:off x="7297257" y="603895"/>
              <a:ext cx="899165" cy="0"/>
            </a:xfrm>
            <a:prstGeom prst="straightConnector1">
              <a:avLst/>
            </a:prstGeom>
            <a:ln>
              <a:solidFill>
                <a:srgbClr val="E2091D"/>
              </a:solidFill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43" name="Ellipse 242"/>
            <p:cNvSpPr/>
            <p:nvPr userDrawn="1"/>
          </p:nvSpPr>
          <p:spPr>
            <a:xfrm>
              <a:off x="7278717" y="1004826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E209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236" name="Textfeld 235"/>
          <p:cNvSpPr txBox="1"/>
          <p:nvPr userDrawn="1"/>
        </p:nvSpPr>
        <p:spPr>
          <a:xfrm flipH="1">
            <a:off x="1419771" y="1570037"/>
            <a:ext cx="18560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>
                <a:solidFill>
                  <a:schemeClr val="bg1"/>
                </a:solidFill>
              </a:rPr>
              <a:t>Nam</a:t>
            </a:r>
            <a:r>
              <a:rPr lang="de-DE" sz="1100" b="1" baseline="0" dirty="0">
                <a:solidFill>
                  <a:schemeClr val="bg1"/>
                </a:solidFill>
              </a:rPr>
              <a:t>e der </a:t>
            </a:r>
            <a:r>
              <a:rPr lang="de-DE" sz="1100" b="1" i="1" baseline="0" dirty="0">
                <a:solidFill>
                  <a:schemeClr val="bg1"/>
                </a:solidFill>
              </a:rPr>
              <a:t>Abteilung</a:t>
            </a:r>
          </a:p>
          <a:p>
            <a:r>
              <a:rPr lang="de-DE" sz="1100" b="0" i="1" baseline="0" dirty="0">
                <a:solidFill>
                  <a:schemeClr val="bg1"/>
                </a:solidFill>
              </a:rPr>
              <a:t>einfügen im Folienmaster</a:t>
            </a:r>
            <a:endParaRPr lang="de-DE" sz="1100" b="0" i="1" dirty="0">
              <a:solidFill>
                <a:schemeClr val="bg1"/>
              </a:solidFill>
            </a:endParaRPr>
          </a:p>
        </p:txBody>
      </p:sp>
      <p:grpSp>
        <p:nvGrpSpPr>
          <p:cNvPr id="237" name="Gruppieren 236"/>
          <p:cNvGrpSpPr/>
          <p:nvPr userDrawn="1"/>
        </p:nvGrpSpPr>
        <p:grpSpPr>
          <a:xfrm flipH="1">
            <a:off x="1011704" y="1646029"/>
            <a:ext cx="391944" cy="34289"/>
            <a:chOff x="7619164" y="901392"/>
            <a:chExt cx="391944" cy="45719"/>
          </a:xfrm>
        </p:grpSpPr>
        <p:cxnSp>
          <p:nvCxnSpPr>
            <p:cNvPr id="238" name="Gerade Verbindung 237"/>
            <p:cNvCxnSpPr/>
            <p:nvPr userDrawn="1"/>
          </p:nvCxnSpPr>
          <p:spPr>
            <a:xfrm flipH="1">
              <a:off x="7642025" y="924251"/>
              <a:ext cx="369083" cy="1"/>
            </a:xfrm>
            <a:prstGeom prst="line">
              <a:avLst/>
            </a:prstGeom>
            <a:ln>
              <a:solidFill>
                <a:srgbClr val="E209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9" name="Ellipse 238"/>
            <p:cNvSpPr/>
            <p:nvPr userDrawn="1"/>
          </p:nvSpPr>
          <p:spPr>
            <a:xfrm>
              <a:off x="7619164" y="901392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E209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cxnSp>
        <p:nvCxnSpPr>
          <p:cNvPr id="240" name="Gerade Verbindung mit Pfeil 239"/>
          <p:cNvCxnSpPr/>
          <p:nvPr userDrawn="1"/>
        </p:nvCxnSpPr>
        <p:spPr>
          <a:xfrm>
            <a:off x="1011704" y="1663174"/>
            <a:ext cx="0" cy="3068816"/>
          </a:xfrm>
          <a:prstGeom prst="straightConnector1">
            <a:avLst/>
          </a:prstGeom>
          <a:ln>
            <a:solidFill>
              <a:srgbClr val="E2091D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9" name="Ellipse 248"/>
          <p:cNvSpPr/>
          <p:nvPr userDrawn="1"/>
        </p:nvSpPr>
        <p:spPr>
          <a:xfrm>
            <a:off x="8356783" y="4047837"/>
            <a:ext cx="45719" cy="3428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17"/>
          <a:stretch/>
        </p:blipFill>
        <p:spPr>
          <a:xfrm>
            <a:off x="1419772" y="2469766"/>
            <a:ext cx="4756243" cy="47124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Grafik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2" t="6644" r="6528" b="3031"/>
          <a:stretch/>
        </p:blipFill>
        <p:spPr>
          <a:xfrm>
            <a:off x="5530749" y="3626572"/>
            <a:ext cx="746457" cy="570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7" name="Gruppieren 6"/>
          <p:cNvGrpSpPr/>
          <p:nvPr userDrawn="1"/>
        </p:nvGrpSpPr>
        <p:grpSpPr>
          <a:xfrm>
            <a:off x="8357452" y="4047837"/>
            <a:ext cx="535028" cy="688278"/>
            <a:chOff x="8357452" y="5397116"/>
            <a:chExt cx="535028" cy="917704"/>
          </a:xfrm>
        </p:grpSpPr>
        <p:cxnSp>
          <p:nvCxnSpPr>
            <p:cNvPr id="38" name="Gerade Verbindung 37"/>
            <p:cNvCxnSpPr/>
            <p:nvPr userDrawn="1"/>
          </p:nvCxnSpPr>
          <p:spPr>
            <a:xfrm flipH="1">
              <a:off x="8377607" y="5419974"/>
              <a:ext cx="514873" cy="6"/>
            </a:xfrm>
            <a:prstGeom prst="line">
              <a:avLst/>
            </a:prstGeom>
            <a:ln>
              <a:solidFill>
                <a:srgbClr val="E209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mit Pfeil 38"/>
            <p:cNvCxnSpPr/>
            <p:nvPr userDrawn="1"/>
          </p:nvCxnSpPr>
          <p:spPr>
            <a:xfrm rot="5400000">
              <a:off x="8442897" y="5865238"/>
              <a:ext cx="899165" cy="0"/>
            </a:xfrm>
            <a:prstGeom prst="straightConnector1">
              <a:avLst/>
            </a:prstGeom>
            <a:ln>
              <a:solidFill>
                <a:srgbClr val="E2091D"/>
              </a:solidFill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0" name="Ellipse 39"/>
            <p:cNvSpPr/>
            <p:nvPr userDrawn="1"/>
          </p:nvSpPr>
          <p:spPr>
            <a:xfrm rot="5400000">
              <a:off x="8357452" y="5397116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E209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43" name="Rechteck 42"/>
          <p:cNvSpPr/>
          <p:nvPr userDrawn="1"/>
        </p:nvSpPr>
        <p:spPr>
          <a:xfrm>
            <a:off x="2917208" y="2605335"/>
            <a:ext cx="378000" cy="243000"/>
          </a:xfrm>
          <a:prstGeom prst="rect">
            <a:avLst/>
          </a:prstGeom>
          <a:noFill/>
          <a:ln w="12700">
            <a:solidFill>
              <a:srgbClr val="FF0000"/>
            </a:solidFill>
          </a:ln>
          <a:effectLst>
            <a:glow rad="25400">
              <a:schemeClr val="accent2">
                <a:satMod val="175000"/>
                <a:alpha val="67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4" name="Rechteck 43"/>
          <p:cNvSpPr/>
          <p:nvPr userDrawn="1"/>
        </p:nvSpPr>
        <p:spPr>
          <a:xfrm>
            <a:off x="5013373" y="2488782"/>
            <a:ext cx="342000" cy="91316"/>
          </a:xfrm>
          <a:prstGeom prst="rect">
            <a:avLst/>
          </a:prstGeom>
          <a:noFill/>
          <a:ln w="12700">
            <a:solidFill>
              <a:srgbClr val="FF0000"/>
            </a:solidFill>
          </a:ln>
          <a:effectLst>
            <a:glow rad="25400">
              <a:schemeClr val="accent2">
                <a:satMod val="175000"/>
                <a:alpha val="67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7389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abschnitt +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7"/>
          <p:cNvSpPr>
            <a:spLocks noGrp="1"/>
          </p:cNvSpPr>
          <p:nvPr>
            <p:ph type="body" sz="quarter" idx="19"/>
          </p:nvPr>
        </p:nvSpPr>
        <p:spPr>
          <a:xfrm>
            <a:off x="1187450" y="1383246"/>
            <a:ext cx="6264870" cy="918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20"/>
          </p:nvPr>
        </p:nvSpPr>
        <p:spPr>
          <a:xfrm>
            <a:off x="1187624" y="2301646"/>
            <a:ext cx="3830465" cy="15668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21"/>
          </p:nvPr>
        </p:nvSpPr>
        <p:spPr>
          <a:xfrm>
            <a:off x="5083171" y="2301646"/>
            <a:ext cx="2368555" cy="156643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Textplatzhalt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187451" y="627534"/>
            <a:ext cx="1872383" cy="32377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0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23" hasCustomPrompt="1"/>
          </p:nvPr>
        </p:nvSpPr>
        <p:spPr>
          <a:xfrm>
            <a:off x="1187451" y="951309"/>
            <a:ext cx="1872383" cy="32368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0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736298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/>
          <p:cNvSpPr>
            <a:spLocks noGrp="1"/>
          </p:cNvSpPr>
          <p:nvPr>
            <p:ph type="pic" sz="quarter" idx="25"/>
          </p:nvPr>
        </p:nvSpPr>
        <p:spPr>
          <a:xfrm>
            <a:off x="1187451" y="1114165"/>
            <a:ext cx="7364512" cy="2969753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20" hasCustomPrompt="1"/>
          </p:nvPr>
        </p:nvSpPr>
        <p:spPr>
          <a:xfrm>
            <a:off x="1187451" y="735304"/>
            <a:ext cx="1872383" cy="32427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0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453849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3200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0" y="2571750"/>
            <a:ext cx="9144000" cy="25717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</a:endParaRP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78" t="-1" r="-2157" b="33358"/>
          <a:stretch/>
        </p:blipFill>
        <p:spPr>
          <a:xfrm>
            <a:off x="-252538" y="1732615"/>
            <a:ext cx="9594841" cy="839135"/>
          </a:xfrm>
          <a:prstGeom prst="trapezoid">
            <a:avLst>
              <a:gd name="adj" fmla="val 265872"/>
            </a:avLst>
          </a:prstGeom>
        </p:spPr>
      </p:pic>
      <p:cxnSp>
        <p:nvCxnSpPr>
          <p:cNvPr id="7" name="Gerade Verbindung 6"/>
          <p:cNvCxnSpPr/>
          <p:nvPr userDrawn="1"/>
        </p:nvCxnSpPr>
        <p:spPr>
          <a:xfrm flipV="1">
            <a:off x="3556" y="519522"/>
            <a:ext cx="9140444" cy="556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1612901" y="2895600"/>
            <a:ext cx="5040313" cy="9182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Vielen Dank für Ihre </a:t>
            </a:r>
          </a:p>
          <a:p>
            <a:pPr lvl="0"/>
            <a:r>
              <a:rPr lang="de-DE" dirty="0"/>
              <a:t>Aufmerksamkeit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96" y="146950"/>
            <a:ext cx="434390" cy="324129"/>
          </a:xfrm>
          <a:prstGeom prst="rect">
            <a:avLst/>
          </a:prstGeom>
        </p:spPr>
      </p:pic>
      <p:sp>
        <p:nvSpPr>
          <p:cNvPr id="10" name="Text Box 15"/>
          <p:cNvSpPr txBox="1">
            <a:spLocks noChangeArrowheads="1"/>
          </p:cNvSpPr>
          <p:nvPr userDrawn="1"/>
        </p:nvSpPr>
        <p:spPr bwMode="auto">
          <a:xfrm>
            <a:off x="623581" y="207385"/>
            <a:ext cx="1020551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292929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rgbClr val="292929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rgbClr val="292929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rgbClr val="292929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rgbClr val="292929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rgbClr val="292929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rgbClr val="292929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rgbClr val="292929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rgbClr val="292929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50000"/>
              </a:spcBef>
              <a:defRPr/>
            </a:pPr>
            <a:r>
              <a:rPr lang="de-DE" altLang="de-DE" sz="1100" b="0" u="none" kern="1200" spc="30" baseline="0" dirty="0">
                <a:solidFill>
                  <a:srgbClr val="E209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Stadt</a:t>
            </a:r>
            <a:br>
              <a:rPr lang="de-DE" altLang="de-DE" sz="1100" b="0" u="none" dirty="0">
                <a:solidFill>
                  <a:srgbClr val="E2091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1100" b="1" u="none" dirty="0">
                <a:solidFill>
                  <a:srgbClr val="E209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Soest</a:t>
            </a:r>
          </a:p>
        </p:txBody>
      </p:sp>
    </p:spTree>
    <p:extLst>
      <p:ext uri="{BB962C8B-B14F-4D97-AF65-F5344CB8AC3E}">
        <p14:creationId xmlns:p14="http://schemas.microsoft.com/office/powerpoint/2010/main" val="2227537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nleitung +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feld 134"/>
          <p:cNvSpPr txBox="1"/>
          <p:nvPr userDrawn="1"/>
        </p:nvSpPr>
        <p:spPr>
          <a:xfrm>
            <a:off x="1187450" y="735546"/>
            <a:ext cx="3459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2. Neue</a:t>
            </a:r>
            <a:r>
              <a:rPr lang="de-DE" sz="2000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Folie erstellen</a:t>
            </a:r>
            <a:endParaRPr lang="de-DE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6" name="Textfeld 135"/>
          <p:cNvSpPr txBox="1"/>
          <p:nvPr userDrawn="1"/>
        </p:nvSpPr>
        <p:spPr>
          <a:xfrm>
            <a:off x="1187450" y="951570"/>
            <a:ext cx="3816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Layoutvorlagen</a:t>
            </a:r>
            <a:r>
              <a:rPr lang="de-DE" sz="1800" i="1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einfügen</a:t>
            </a:r>
            <a:endParaRPr lang="de-DE" sz="18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18" b="43853"/>
          <a:stretch/>
        </p:blipFill>
        <p:spPr>
          <a:xfrm>
            <a:off x="4139952" y="1439837"/>
            <a:ext cx="3600400" cy="27520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" name="Textfeld 27"/>
          <p:cNvSpPr txBox="1"/>
          <p:nvPr userDrawn="1"/>
        </p:nvSpPr>
        <p:spPr>
          <a:xfrm>
            <a:off x="1187449" y="1493844"/>
            <a:ext cx="24569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Unter der</a:t>
            </a:r>
            <a:r>
              <a:rPr lang="de-DE" sz="120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Registrierkarte </a:t>
            </a:r>
            <a:r>
              <a:rPr lang="de-DE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Start</a:t>
            </a:r>
          </a:p>
          <a:p>
            <a:endParaRPr lang="de-DE" sz="1200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finden Sie unter </a:t>
            </a:r>
            <a:r>
              <a:rPr lang="de-DE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Neue</a:t>
            </a:r>
            <a:r>
              <a:rPr lang="de-DE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Folie </a:t>
            </a:r>
          </a:p>
          <a:p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alle angelegten</a:t>
            </a:r>
            <a:r>
              <a:rPr lang="de-DE" sz="120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Mustervorlagen</a:t>
            </a:r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. </a:t>
            </a:r>
          </a:p>
          <a:p>
            <a:endParaRPr lang="de-DE" sz="1200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wählen Sie den Folientyp aus, </a:t>
            </a:r>
          </a:p>
          <a:p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den Sie verwenden möchten.</a:t>
            </a:r>
            <a:endParaRPr lang="de-DE" sz="12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Richtungspfeil 28"/>
          <p:cNvSpPr/>
          <p:nvPr userDrawn="1"/>
        </p:nvSpPr>
        <p:spPr>
          <a:xfrm>
            <a:off x="3583966" y="1533084"/>
            <a:ext cx="426305" cy="173414"/>
          </a:xfrm>
          <a:prstGeom prst="homePlate">
            <a:avLst>
              <a:gd name="adj" fmla="val 51266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0" name="Textfeld 29"/>
          <p:cNvSpPr txBox="1"/>
          <p:nvPr userDrawn="1"/>
        </p:nvSpPr>
        <p:spPr>
          <a:xfrm>
            <a:off x="3653101" y="1515914"/>
            <a:ext cx="1440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1" name="Richtungspfeil 30"/>
          <p:cNvSpPr/>
          <p:nvPr userDrawn="1"/>
        </p:nvSpPr>
        <p:spPr>
          <a:xfrm>
            <a:off x="3583966" y="1786530"/>
            <a:ext cx="426305" cy="173414"/>
          </a:xfrm>
          <a:prstGeom prst="homePlate">
            <a:avLst>
              <a:gd name="adj" fmla="val 51266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2" name="Textfeld 31"/>
          <p:cNvSpPr txBox="1"/>
          <p:nvPr userDrawn="1"/>
        </p:nvSpPr>
        <p:spPr>
          <a:xfrm>
            <a:off x="3653101" y="1769360"/>
            <a:ext cx="1440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0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79670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leitung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feld 134"/>
          <p:cNvSpPr txBox="1"/>
          <p:nvPr userDrawn="1"/>
        </p:nvSpPr>
        <p:spPr>
          <a:xfrm>
            <a:off x="1187624" y="735546"/>
            <a:ext cx="34593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3. Grundsätzliches</a:t>
            </a:r>
          </a:p>
        </p:txBody>
      </p:sp>
      <p:sp>
        <p:nvSpPr>
          <p:cNvPr id="136" name="Textfeld 135"/>
          <p:cNvSpPr txBox="1"/>
          <p:nvPr userDrawn="1"/>
        </p:nvSpPr>
        <p:spPr>
          <a:xfrm>
            <a:off x="1187624" y="95157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Schrift</a:t>
            </a:r>
            <a:r>
              <a:rPr lang="de-DE" sz="1800" i="1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&amp; Farbe</a:t>
            </a:r>
            <a:endParaRPr lang="de-DE" sz="18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8" name="Textfeld 27"/>
          <p:cNvSpPr txBox="1"/>
          <p:nvPr userDrawn="1"/>
        </p:nvSpPr>
        <p:spPr>
          <a:xfrm>
            <a:off x="1187451" y="2085696"/>
            <a:ext cx="366285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Titel</a:t>
            </a:r>
            <a:r>
              <a:rPr lang="de-DE" sz="200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/ Überschriften  </a:t>
            </a:r>
          </a:p>
          <a:p>
            <a:r>
              <a:rPr lang="de-DE" sz="120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-  20 pt</a:t>
            </a:r>
          </a:p>
          <a:p>
            <a:endParaRPr lang="de-DE" sz="1200" baseline="0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r>
              <a:rPr lang="de-DE" sz="2000" i="1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Untertitel</a:t>
            </a:r>
          </a:p>
          <a:p>
            <a:r>
              <a:rPr lang="de-DE" sz="1200" i="1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- </a:t>
            </a:r>
            <a:r>
              <a:rPr lang="de-DE" sz="1200" i="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18 pt kursiv</a:t>
            </a:r>
          </a:p>
          <a:p>
            <a:endParaRPr lang="de-DE" sz="1200" i="1" baseline="0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r>
              <a:rPr lang="de-DE" sz="1600" i="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Alle übrigen Texte</a:t>
            </a:r>
            <a:endParaRPr lang="de-DE" sz="1200" i="0" baseline="0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pPr marL="171450" indent="-171450">
              <a:buFontTx/>
              <a:buChar char="-"/>
            </a:pPr>
            <a:r>
              <a:rPr lang="de-DE" sz="1200" i="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max. 18 pt min. 12 pt</a:t>
            </a:r>
          </a:p>
          <a:p>
            <a:pPr marL="171450" indent="-171450">
              <a:buFontTx/>
              <a:buChar char="-"/>
            </a:pPr>
            <a:endParaRPr lang="de-DE" sz="1200" i="0" baseline="0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pPr marL="171450" indent="-171450">
              <a:buFontTx/>
              <a:buChar char="-"/>
            </a:pPr>
            <a:endParaRPr lang="de-DE" sz="1200" i="0" baseline="0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pPr marL="0" indent="0">
              <a:buFontTx/>
              <a:buNone/>
            </a:pPr>
            <a:r>
              <a:rPr lang="de-DE" sz="1200" i="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            Alle Texte sind  linksbündig auszurichten</a:t>
            </a:r>
            <a:r>
              <a:rPr lang="de-DE" sz="1200" i="0" baseline="0" dirty="0">
                <a:solidFill>
                  <a:schemeClr val="bg1">
                    <a:lumMod val="50000"/>
                  </a:schemeClr>
                </a:solidFill>
                <a:effectLst/>
              </a:rPr>
              <a:t>.</a:t>
            </a:r>
          </a:p>
          <a:p>
            <a:pPr marL="0" indent="0">
              <a:buFontTx/>
              <a:buNone/>
            </a:pPr>
            <a:endParaRPr lang="de-DE" sz="1200" i="0" baseline="0" dirty="0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  <p:sp>
        <p:nvSpPr>
          <p:cNvPr id="30" name="Textfeld 29"/>
          <p:cNvSpPr txBox="1"/>
          <p:nvPr userDrawn="1"/>
        </p:nvSpPr>
        <p:spPr>
          <a:xfrm>
            <a:off x="3653101" y="1515914"/>
            <a:ext cx="1440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2" name="Textfeld 31"/>
          <p:cNvSpPr txBox="1"/>
          <p:nvPr userDrawn="1"/>
        </p:nvSpPr>
        <p:spPr>
          <a:xfrm>
            <a:off x="3653101" y="1769360"/>
            <a:ext cx="1440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0" name="Textfeld 9"/>
          <p:cNvSpPr txBox="1"/>
          <p:nvPr userDrawn="1"/>
        </p:nvSpPr>
        <p:spPr>
          <a:xfrm>
            <a:off x="5017842" y="1408442"/>
            <a:ext cx="2528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i="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Schriftfarbe</a:t>
            </a:r>
          </a:p>
        </p:txBody>
      </p:sp>
      <p:sp>
        <p:nvSpPr>
          <p:cNvPr id="11" name="Textfeld 10"/>
          <p:cNvSpPr txBox="1"/>
          <p:nvPr userDrawn="1"/>
        </p:nvSpPr>
        <p:spPr>
          <a:xfrm>
            <a:off x="1187625" y="1408443"/>
            <a:ext cx="366268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0" i="0" u="none" strike="noStrike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Schriftart</a:t>
            </a:r>
            <a:endParaRPr lang="de-DE" sz="1600" b="0" i="0" u="none" strike="noStrike" kern="1200" baseline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  <a:p>
            <a:r>
              <a:rPr lang="de-DE" sz="1600" b="0" i="0" u="none" strike="noStrike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Arial</a:t>
            </a:r>
            <a:endParaRPr lang="de-DE" sz="1600" i="1" baseline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</a:endParaRPr>
          </a:p>
        </p:txBody>
      </p:sp>
      <p:cxnSp>
        <p:nvCxnSpPr>
          <p:cNvPr id="6" name="Gerade Verbindung 5"/>
          <p:cNvCxnSpPr/>
          <p:nvPr userDrawn="1"/>
        </p:nvCxnSpPr>
        <p:spPr>
          <a:xfrm>
            <a:off x="323528" y="951570"/>
            <a:ext cx="882047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 userDrawn="1"/>
        </p:nvCxnSpPr>
        <p:spPr>
          <a:xfrm>
            <a:off x="1187624" y="681540"/>
            <a:ext cx="0" cy="383442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ichtungspfeil 20"/>
          <p:cNvSpPr/>
          <p:nvPr userDrawn="1"/>
        </p:nvSpPr>
        <p:spPr>
          <a:xfrm rot="16200000">
            <a:off x="637189" y="1019800"/>
            <a:ext cx="298417" cy="169235"/>
          </a:xfrm>
          <a:prstGeom prst="homePlate">
            <a:avLst>
              <a:gd name="adj" fmla="val 87287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2" name="Richtungspfeil 21"/>
          <p:cNvSpPr/>
          <p:nvPr userDrawn="1"/>
        </p:nvSpPr>
        <p:spPr>
          <a:xfrm rot="10800000">
            <a:off x="1187625" y="3723736"/>
            <a:ext cx="397889" cy="126926"/>
          </a:xfrm>
          <a:prstGeom prst="homePlate">
            <a:avLst>
              <a:gd name="adj" fmla="val 87287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29" t="1420" r="26401" b="1824"/>
          <a:stretch/>
        </p:blipFill>
        <p:spPr>
          <a:xfrm>
            <a:off x="6659480" y="1812559"/>
            <a:ext cx="1163366" cy="15402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Rechteck 15"/>
          <p:cNvSpPr/>
          <p:nvPr userDrawn="1"/>
        </p:nvSpPr>
        <p:spPr>
          <a:xfrm>
            <a:off x="5148064" y="2166477"/>
            <a:ext cx="741964" cy="45183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34" name="Gerade Verbindung mit Pfeil 33"/>
          <p:cNvCxnSpPr/>
          <p:nvPr userDrawn="1"/>
        </p:nvCxnSpPr>
        <p:spPr>
          <a:xfrm flipH="1">
            <a:off x="5724130" y="2430427"/>
            <a:ext cx="1046912" cy="0"/>
          </a:xfrm>
          <a:prstGeom prst="straightConnector1">
            <a:avLst/>
          </a:prstGeom>
          <a:ln>
            <a:solidFill>
              <a:srgbClr val="E2091D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Rechteck 17"/>
          <p:cNvSpPr/>
          <p:nvPr userDrawn="1"/>
        </p:nvSpPr>
        <p:spPr>
          <a:xfrm>
            <a:off x="6771042" y="2382247"/>
            <a:ext cx="116342" cy="94500"/>
          </a:xfrm>
          <a:prstGeom prst="rect">
            <a:avLst/>
          </a:prstGeom>
          <a:noFill/>
          <a:ln w="12700">
            <a:solidFill>
              <a:srgbClr val="FF0000"/>
            </a:solidFill>
          </a:ln>
          <a:effectLst>
            <a:glow rad="25400">
              <a:schemeClr val="accent2">
                <a:satMod val="175000"/>
                <a:alpha val="67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19677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eck 24"/>
          <p:cNvSpPr/>
          <p:nvPr userDrawn="1"/>
        </p:nvSpPr>
        <p:spPr>
          <a:xfrm>
            <a:off x="0" y="2571750"/>
            <a:ext cx="9144000" cy="25717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78" t="-1" r="-2157" b="33358"/>
          <a:stretch/>
        </p:blipFill>
        <p:spPr>
          <a:xfrm>
            <a:off x="-252537" y="1732615"/>
            <a:ext cx="9594841" cy="839135"/>
          </a:xfrm>
          <a:prstGeom prst="trapezoid">
            <a:avLst>
              <a:gd name="adj" fmla="val 265872"/>
            </a:avLst>
          </a:prstGeom>
        </p:spPr>
      </p:pic>
      <p:sp>
        <p:nvSpPr>
          <p:cNvPr id="4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612900" y="2895600"/>
            <a:ext cx="5695404" cy="4682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Titel der Präsentation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1612900" y="3417844"/>
            <a:ext cx="5695950" cy="37804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i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</a:lstStyle>
          <a:p>
            <a:pPr lvl="0"/>
            <a:r>
              <a:rPr lang="de-DE" dirty="0"/>
              <a:t>Untertitel</a:t>
            </a:r>
          </a:p>
        </p:txBody>
      </p:sp>
      <p:cxnSp>
        <p:nvCxnSpPr>
          <p:cNvPr id="8" name="Gerade Verbindung 7"/>
          <p:cNvCxnSpPr/>
          <p:nvPr userDrawn="1"/>
        </p:nvCxnSpPr>
        <p:spPr>
          <a:xfrm flipV="1">
            <a:off x="3556" y="519522"/>
            <a:ext cx="9140444" cy="556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15"/>
          <p:cNvSpPr txBox="1">
            <a:spLocks noChangeArrowheads="1"/>
          </p:cNvSpPr>
          <p:nvPr userDrawn="1"/>
        </p:nvSpPr>
        <p:spPr bwMode="auto">
          <a:xfrm>
            <a:off x="596591" y="95011"/>
            <a:ext cx="1020551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292929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rgbClr val="292929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rgbClr val="292929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rgbClr val="292929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rgbClr val="292929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rgbClr val="292929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rgbClr val="292929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rgbClr val="292929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rgbClr val="292929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50000"/>
              </a:spcBef>
              <a:defRPr/>
            </a:pPr>
            <a:r>
              <a:rPr lang="de-DE" altLang="de-DE" sz="1100" b="0" u="none" kern="1200" spc="30" baseline="0" dirty="0">
                <a:solidFill>
                  <a:srgbClr val="E2091D"/>
                </a:solidFill>
                <a:latin typeface="+mj-lt"/>
                <a:cs typeface="Arial" panose="020B0604020202020204" pitchFamily="34" charset="0"/>
              </a:rPr>
              <a:t>Stadt</a:t>
            </a:r>
            <a:br>
              <a:rPr lang="de-DE" altLang="de-DE" sz="1100" b="0" u="none" dirty="0">
                <a:solidFill>
                  <a:srgbClr val="E2091D"/>
                </a:solidFill>
                <a:latin typeface="+mj-lt"/>
                <a:cs typeface="Arial" panose="020B0604020202020204" pitchFamily="34" charset="0"/>
              </a:rPr>
            </a:br>
            <a:r>
              <a:rPr lang="de-DE" altLang="de-DE" sz="1100" b="1" u="none" dirty="0">
                <a:solidFill>
                  <a:srgbClr val="E2091D"/>
                </a:solidFill>
                <a:latin typeface="+mj-lt"/>
                <a:cs typeface="Arial" panose="020B0604020202020204" pitchFamily="34" charset="0"/>
              </a:rPr>
              <a:t>Soest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FAAB27C-ECD6-4F5E-8660-AA4EFF75EA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1186" y="146950"/>
            <a:ext cx="434390" cy="32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166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gesordnung/ Inhaltsverzeichnis">
    <p:bg>
      <p:bgPr>
        <a:gradFill>
          <a:gsLst>
            <a:gs pos="29000">
              <a:schemeClr val="bg1">
                <a:tint val="40000"/>
                <a:satMod val="350000"/>
              </a:schemeClr>
            </a:gs>
            <a:gs pos="0">
              <a:srgbClr val="E6E6E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1187449" y="1276090"/>
            <a:ext cx="6048847" cy="2793860"/>
          </a:xfrm>
          <a:prstGeom prst="rect">
            <a:avLst/>
          </a:prstGeom>
        </p:spPr>
        <p:txBody>
          <a:bodyPr/>
          <a:lstStyle>
            <a:lvl1pPr marL="514350" indent="-514350">
              <a:spcBef>
                <a:spcPts val="300"/>
              </a:spcBef>
              <a:buFont typeface="+mj-lt"/>
              <a:buAutoNum type="arabicPeriod"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Font typeface="+mj-lt"/>
              <a:buNone/>
              <a:defRPr sz="1800"/>
            </a:lvl2pPr>
            <a:lvl3pPr marL="914400" indent="0">
              <a:buFont typeface="+mj-lt"/>
              <a:buNone/>
              <a:defRPr sz="1800"/>
            </a:lvl3pPr>
            <a:lvl4pPr marL="1371600" indent="0">
              <a:buFont typeface="+mj-lt"/>
              <a:buNone/>
              <a:defRPr sz="1800"/>
            </a:lvl4pPr>
            <a:lvl5pPr marL="1828800" indent="0">
              <a:buFont typeface="+mj-lt"/>
              <a:buNone/>
              <a:defRPr sz="1800"/>
            </a:lvl5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1187451" y="735304"/>
            <a:ext cx="1872383" cy="33824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0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Tagesordnung</a:t>
            </a:r>
          </a:p>
        </p:txBody>
      </p:sp>
    </p:spTree>
    <p:extLst>
      <p:ext uri="{BB962C8B-B14F-4D97-AF65-F5344CB8AC3E}">
        <p14:creationId xmlns:p14="http://schemas.microsoft.com/office/powerpoint/2010/main" val="2453853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platzhalt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1187450" y="1383617"/>
            <a:ext cx="7056958" cy="2533863"/>
          </a:xfrm>
          <a:prstGeom prst="rect">
            <a:avLst/>
          </a:prstGeo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-457200">
              <a:buFont typeface="Arial" panose="020B0604020202020204" pitchFamily="34" charset="0"/>
              <a:buChar char="•"/>
              <a:defRPr sz="1600">
                <a:solidFill>
                  <a:schemeClr val="bg1">
                    <a:lumMod val="50000"/>
                  </a:schemeClr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 marL="1714500" indent="-342900">
              <a:buFont typeface="Arial" panose="020B0604020202020204" pitchFamily="34" charset="0"/>
              <a:buChar char="•"/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 marL="2171700" indent="-342900">
              <a:buFont typeface="Arial" panose="020B0604020202020204" pitchFamily="34" charset="0"/>
              <a:buChar char="•"/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 </a:t>
            </a:r>
          </a:p>
          <a:p>
            <a:pPr lvl="0"/>
            <a:endParaRPr lang="de-DE" dirty="0"/>
          </a:p>
        </p:txBody>
      </p:sp>
      <p:sp>
        <p:nvSpPr>
          <p:cNvPr id="9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1187451" y="627534"/>
            <a:ext cx="1872383" cy="36005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0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0" name="Textplatzhalter 2"/>
          <p:cNvSpPr>
            <a:spLocks noGrp="1"/>
          </p:cNvSpPr>
          <p:nvPr>
            <p:ph type="body" sz="quarter" idx="18" hasCustomPrompt="1"/>
          </p:nvPr>
        </p:nvSpPr>
        <p:spPr>
          <a:xfrm>
            <a:off x="1187451" y="987592"/>
            <a:ext cx="1872383" cy="36005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0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4200110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ießtext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22"/>
          </p:nvPr>
        </p:nvSpPr>
        <p:spPr>
          <a:xfrm>
            <a:off x="4355976" y="1005892"/>
            <a:ext cx="3887788" cy="26955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9"/>
          </p:nvPr>
        </p:nvSpPr>
        <p:spPr>
          <a:xfrm>
            <a:off x="1187450" y="1383320"/>
            <a:ext cx="3096518" cy="231814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0" name="Textplatzhalter 2"/>
          <p:cNvSpPr>
            <a:spLocks noGrp="1"/>
          </p:cNvSpPr>
          <p:nvPr>
            <p:ph type="body" sz="quarter" idx="20" hasCustomPrompt="1"/>
          </p:nvPr>
        </p:nvSpPr>
        <p:spPr>
          <a:xfrm>
            <a:off x="1187451" y="627534"/>
            <a:ext cx="1872383" cy="32377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0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21" hasCustomPrompt="1"/>
          </p:nvPr>
        </p:nvSpPr>
        <p:spPr>
          <a:xfrm>
            <a:off x="1187451" y="951309"/>
            <a:ext cx="1872383" cy="32377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0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1204030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/>
          <p:cNvSpPr>
            <a:spLocks noGrp="1"/>
          </p:cNvSpPr>
          <p:nvPr>
            <p:ph type="pic" sz="quarter" idx="10"/>
          </p:nvPr>
        </p:nvSpPr>
        <p:spPr>
          <a:xfrm>
            <a:off x="5724128" y="1329928"/>
            <a:ext cx="3419872" cy="269557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4" name="Bildplatzhalter 13"/>
          <p:cNvSpPr>
            <a:spLocks noGrp="1"/>
          </p:cNvSpPr>
          <p:nvPr>
            <p:ph type="pic" sz="quarter" idx="11"/>
          </p:nvPr>
        </p:nvSpPr>
        <p:spPr>
          <a:xfrm>
            <a:off x="1" y="1329928"/>
            <a:ext cx="5630863" cy="269557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848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+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platzhalt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7223954" y="3756933"/>
            <a:ext cx="630094" cy="3195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24" name="Textplatzhalt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189153" y="2512641"/>
            <a:ext cx="630094" cy="32658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de-DE" dirty="0"/>
              <a:t>Titel</a:t>
            </a:r>
          </a:p>
        </p:txBody>
      </p:sp>
      <p:grpSp>
        <p:nvGrpSpPr>
          <p:cNvPr id="28" name="Gruppieren 27"/>
          <p:cNvGrpSpPr/>
          <p:nvPr userDrawn="1"/>
        </p:nvGrpSpPr>
        <p:grpSpPr>
          <a:xfrm rot="10800000" flipH="1">
            <a:off x="1556973" y="1081632"/>
            <a:ext cx="970460" cy="326581"/>
            <a:chOff x="6623318" y="1409381"/>
            <a:chExt cx="829002" cy="576064"/>
          </a:xfrm>
        </p:grpSpPr>
        <p:cxnSp>
          <p:nvCxnSpPr>
            <p:cNvPr id="29" name="Gerade Verbindung 28"/>
            <p:cNvCxnSpPr/>
            <p:nvPr userDrawn="1"/>
          </p:nvCxnSpPr>
          <p:spPr>
            <a:xfrm rot="10800000" flipH="1">
              <a:off x="6623318" y="1409381"/>
              <a:ext cx="396954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 userDrawn="1"/>
          </p:nvCxnSpPr>
          <p:spPr>
            <a:xfrm>
              <a:off x="7020272" y="1409381"/>
              <a:ext cx="432048" cy="576064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9" name="Gruppieren 38"/>
          <p:cNvGrpSpPr/>
          <p:nvPr userDrawn="1"/>
        </p:nvGrpSpPr>
        <p:grpSpPr>
          <a:xfrm rot="10800000">
            <a:off x="6757107" y="2193708"/>
            <a:ext cx="936104" cy="326582"/>
            <a:chOff x="6652666" y="1409380"/>
            <a:chExt cx="799654" cy="576065"/>
          </a:xfrm>
        </p:grpSpPr>
        <p:cxnSp>
          <p:nvCxnSpPr>
            <p:cNvPr id="40" name="Gerade Verbindung 39"/>
            <p:cNvCxnSpPr/>
            <p:nvPr userDrawn="1"/>
          </p:nvCxnSpPr>
          <p:spPr>
            <a:xfrm rot="10800000" flipH="1" flipV="1">
              <a:off x="6652666" y="1409380"/>
              <a:ext cx="367605" cy="1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Gerade Verbindung 40"/>
            <p:cNvCxnSpPr/>
            <p:nvPr userDrawn="1"/>
          </p:nvCxnSpPr>
          <p:spPr>
            <a:xfrm>
              <a:off x="7020272" y="1409381"/>
              <a:ext cx="432048" cy="576064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2" name="Gruppieren 41"/>
          <p:cNvGrpSpPr/>
          <p:nvPr userDrawn="1"/>
        </p:nvGrpSpPr>
        <p:grpSpPr>
          <a:xfrm>
            <a:off x="1556973" y="3408533"/>
            <a:ext cx="970460" cy="326581"/>
            <a:chOff x="6623318" y="1409381"/>
            <a:chExt cx="829002" cy="576064"/>
          </a:xfrm>
        </p:grpSpPr>
        <p:cxnSp>
          <p:nvCxnSpPr>
            <p:cNvPr id="43" name="Gerade Verbindung 42"/>
            <p:cNvCxnSpPr/>
            <p:nvPr userDrawn="1"/>
          </p:nvCxnSpPr>
          <p:spPr>
            <a:xfrm>
              <a:off x="6623318" y="1409381"/>
              <a:ext cx="396954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Gerade Verbindung 43"/>
            <p:cNvCxnSpPr/>
            <p:nvPr userDrawn="1"/>
          </p:nvCxnSpPr>
          <p:spPr>
            <a:xfrm>
              <a:off x="7020272" y="1409381"/>
              <a:ext cx="432048" cy="576064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Textplatzhalt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1475656" y="3408532"/>
            <a:ext cx="630094" cy="29943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de-DE" dirty="0"/>
              <a:t>Titel</a:t>
            </a:r>
          </a:p>
        </p:txBody>
      </p:sp>
      <p:grpSp>
        <p:nvGrpSpPr>
          <p:cNvPr id="27" name="Gruppieren 26"/>
          <p:cNvGrpSpPr/>
          <p:nvPr userDrawn="1"/>
        </p:nvGrpSpPr>
        <p:grpSpPr>
          <a:xfrm rot="10800000" flipV="1">
            <a:off x="6755902" y="3757562"/>
            <a:ext cx="936104" cy="326582"/>
            <a:chOff x="6652666" y="1409380"/>
            <a:chExt cx="799654" cy="576065"/>
          </a:xfrm>
        </p:grpSpPr>
        <p:cxnSp>
          <p:nvCxnSpPr>
            <p:cNvPr id="31" name="Gerade Verbindung 30"/>
            <p:cNvCxnSpPr/>
            <p:nvPr userDrawn="1"/>
          </p:nvCxnSpPr>
          <p:spPr>
            <a:xfrm rot="10800000" flipH="1" flipV="1">
              <a:off x="6652666" y="1409380"/>
              <a:ext cx="367605" cy="1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>
            <a:xfrm>
              <a:off x="7020272" y="1409381"/>
              <a:ext cx="432048" cy="576064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3" name="Textplatzhalt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1475656" y="1408211"/>
            <a:ext cx="630094" cy="29944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9"/>
          </p:nvPr>
        </p:nvSpPr>
        <p:spPr>
          <a:xfrm>
            <a:off x="2634196" y="1081631"/>
            <a:ext cx="1943100" cy="1458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4" name="Bildplatzhalter 3"/>
          <p:cNvSpPr>
            <a:spLocks noGrp="1"/>
          </p:cNvSpPr>
          <p:nvPr>
            <p:ph type="pic" sz="quarter" idx="20"/>
          </p:nvPr>
        </p:nvSpPr>
        <p:spPr>
          <a:xfrm>
            <a:off x="4700054" y="1081631"/>
            <a:ext cx="1943100" cy="1458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5" name="Bildplatzhalter 3"/>
          <p:cNvSpPr>
            <a:spLocks noGrp="1"/>
          </p:cNvSpPr>
          <p:nvPr>
            <p:ph type="pic" sz="quarter" idx="21"/>
          </p:nvPr>
        </p:nvSpPr>
        <p:spPr>
          <a:xfrm>
            <a:off x="2634196" y="2636100"/>
            <a:ext cx="1943100" cy="1458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6" name="Bildplatzhalter 3"/>
          <p:cNvSpPr>
            <a:spLocks noGrp="1"/>
          </p:cNvSpPr>
          <p:nvPr>
            <p:ph type="pic" sz="quarter" idx="22"/>
          </p:nvPr>
        </p:nvSpPr>
        <p:spPr>
          <a:xfrm>
            <a:off x="4700054" y="2636100"/>
            <a:ext cx="1943100" cy="1458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4853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9000">
              <a:schemeClr val="bg1">
                <a:tint val="40000"/>
                <a:satMod val="350000"/>
              </a:schemeClr>
            </a:gs>
            <a:gs pos="0">
              <a:srgbClr val="E6E6E6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5" r="2456"/>
          <a:stretch/>
        </p:blipFill>
        <p:spPr>
          <a:xfrm>
            <a:off x="1" y="4625764"/>
            <a:ext cx="9144000" cy="485684"/>
          </a:xfrm>
          <a:prstGeom prst="rect">
            <a:avLst/>
          </a:prstGeom>
        </p:spPr>
      </p:pic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94742" y="4771127"/>
            <a:ext cx="375717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292929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rgbClr val="292929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rgbClr val="292929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rgbClr val="292929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rgbClr val="292929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rgbClr val="292929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rgbClr val="292929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rgbClr val="292929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rgbClr val="292929"/>
                </a:solidFill>
                <a:latin typeface="Arial" charset="0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1000" b="0" u="non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Stadt Soest –  Abteilung Bürger- und Ordnungsangelegenheiten</a:t>
            </a:r>
            <a:r>
              <a:rPr lang="de-DE" altLang="de-DE" sz="1000" b="0" u="none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de-DE" altLang="de-DE" sz="1000" b="0" u="non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28" name="Gerade Verbindung 27"/>
          <p:cNvCxnSpPr/>
          <p:nvPr/>
        </p:nvCxnSpPr>
        <p:spPr>
          <a:xfrm flipV="1">
            <a:off x="3556" y="519522"/>
            <a:ext cx="9140444" cy="556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atumsplatzhalter 18"/>
          <p:cNvSpPr txBox="1">
            <a:spLocks/>
          </p:cNvSpPr>
          <p:nvPr/>
        </p:nvSpPr>
        <p:spPr>
          <a:xfrm>
            <a:off x="8172400" y="334157"/>
            <a:ext cx="936104" cy="273844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25.05.2023</a:t>
            </a:r>
          </a:p>
        </p:txBody>
      </p:sp>
      <p:sp>
        <p:nvSpPr>
          <p:cNvPr id="15" name="Foliennummernplatzhalter 20"/>
          <p:cNvSpPr txBox="1">
            <a:spLocks/>
          </p:cNvSpPr>
          <p:nvPr/>
        </p:nvSpPr>
        <p:spPr>
          <a:xfrm>
            <a:off x="8604448" y="4778320"/>
            <a:ext cx="549424" cy="273844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7E95E46-3784-4222-BBA3-2A54C7011765}" type="slidenum">
              <a:rPr lang="de-DE" sz="11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‹Nr.›</a:t>
            </a:fld>
            <a:endParaRPr lang="de-DE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72A19FD3-600A-4116-9BBF-0F8DE1EB4960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251520" y="49555"/>
            <a:ext cx="1292464" cy="4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030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52" r:id="rId4"/>
    <p:sldLayoutId id="2147483654" r:id="rId5"/>
    <p:sldLayoutId id="2147483657" r:id="rId6"/>
    <p:sldLayoutId id="2147483658" r:id="rId7"/>
    <p:sldLayoutId id="2147483650" r:id="rId8"/>
    <p:sldLayoutId id="2147483653" r:id="rId9"/>
    <p:sldLayoutId id="2147483659" r:id="rId10"/>
    <p:sldLayoutId id="2147483656" r:id="rId11"/>
    <p:sldLayoutId id="2147483651" r:id="rId12"/>
    <p:sldLayoutId id="2147483655" r:id="rId13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est.de/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dv.de/gdv/themen/schaden-unfall/wie-sind-schaeden-bei-bombenentschaerfungen-versichert--12314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est.de/bombe" TargetMode="Externa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CFC4175-6F37-40A8-86E9-DD1B63A0C55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87450" y="2571750"/>
            <a:ext cx="7416998" cy="2250250"/>
          </a:xfrm>
        </p:spPr>
        <p:txBody>
          <a:bodyPr/>
          <a:lstStyle/>
          <a:p>
            <a:r>
              <a:rPr lang="de-DE" dirty="0"/>
              <a:t>Bürgerinformation zur Kampfmittelräumung</a:t>
            </a:r>
            <a:br>
              <a:rPr lang="de-DE" dirty="0"/>
            </a:br>
            <a:r>
              <a:rPr lang="de-DE" dirty="0"/>
              <a:t>Goldschmiedeweg und </a:t>
            </a:r>
            <a:br>
              <a:rPr lang="de-DE" dirty="0"/>
            </a:br>
            <a:r>
              <a:rPr lang="de-DE" dirty="0"/>
              <a:t>Friedrich-</a:t>
            </a:r>
            <a:r>
              <a:rPr lang="de-DE" dirty="0" err="1"/>
              <a:t>Volckmar</a:t>
            </a:r>
            <a:r>
              <a:rPr lang="de-DE" dirty="0"/>
              <a:t>-Weg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58AF1EE-2003-4157-925A-4E34F88F66C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604666" y="4443958"/>
            <a:ext cx="5695950" cy="378042"/>
          </a:xfrm>
        </p:spPr>
        <p:txBody>
          <a:bodyPr/>
          <a:lstStyle/>
          <a:p>
            <a:r>
              <a:rPr lang="de-DE" sz="2000" dirty="0"/>
              <a:t>25. Mai 2023 im Blauen Saal</a:t>
            </a:r>
          </a:p>
        </p:txBody>
      </p:sp>
    </p:spTree>
    <p:extLst>
      <p:ext uri="{BB962C8B-B14F-4D97-AF65-F5344CB8AC3E}">
        <p14:creationId xmlns:p14="http://schemas.microsoft.com/office/powerpoint/2010/main" val="178341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B8AECE06-5B9D-46F0-ABAA-82ED368544E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87450" y="1995686"/>
            <a:ext cx="7416800" cy="2880320"/>
          </a:xfrm>
        </p:spPr>
        <p:txBody>
          <a:bodyPr/>
          <a:lstStyle/>
          <a:p>
            <a:pPr marL="0" indent="0" algn="ctr">
              <a:buNone/>
            </a:pPr>
            <a:r>
              <a:rPr lang="de-DE" sz="2400" dirty="0"/>
              <a:t>Angestrebter Räumungstermin (Stand heute): </a:t>
            </a:r>
            <a:br>
              <a:rPr lang="de-DE" sz="2400" dirty="0"/>
            </a:br>
            <a:r>
              <a:rPr lang="de-DE" sz="2400" b="1" dirty="0">
                <a:solidFill>
                  <a:srgbClr val="FF0000"/>
                </a:solidFill>
              </a:rPr>
              <a:t>Sonntag, 17. September 2023</a:t>
            </a:r>
            <a:endParaRPr lang="de-DE" sz="240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B5D08C7-B964-4E44-9C76-4EBEE1FD1D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87451" y="698805"/>
            <a:ext cx="7416799" cy="360058"/>
          </a:xfrm>
        </p:spPr>
        <p:txBody>
          <a:bodyPr/>
          <a:lstStyle/>
          <a:p>
            <a:r>
              <a:rPr lang="de-DE" b="1" dirty="0"/>
              <a:t>Sachstand zu aktuellen Verdachtspunkten</a:t>
            </a:r>
          </a:p>
        </p:txBody>
      </p:sp>
    </p:spTree>
    <p:extLst>
      <p:ext uri="{BB962C8B-B14F-4D97-AF65-F5344CB8AC3E}">
        <p14:creationId xmlns:p14="http://schemas.microsoft.com/office/powerpoint/2010/main" val="2208937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56B30D8-AE93-41EE-ADB6-3DB84380D3A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87450" y="1383617"/>
            <a:ext cx="7416800" cy="2988333"/>
          </a:xfrm>
        </p:spPr>
        <p:txBody>
          <a:bodyPr/>
          <a:lstStyle/>
          <a:p>
            <a:pPr marL="358775" indent="-358775"/>
            <a:r>
              <a:rPr lang="de-DE" sz="1800" dirty="0"/>
              <a:t>Verdachtspunkt wird durch Schacht im Keller freigelegt</a:t>
            </a:r>
          </a:p>
          <a:p>
            <a:pPr marL="358775" indent="-358775"/>
            <a:endParaRPr lang="de-DE" sz="1800" dirty="0"/>
          </a:p>
          <a:p>
            <a:pPr marL="358775" indent="-358775"/>
            <a:r>
              <a:rPr lang="de-DE" sz="1800" dirty="0"/>
              <a:t>Zwei Reihenhäuser müssen dazu vorab gesichert und ausgesteift werden; dies erledigt ein externes Bauunternehmen</a:t>
            </a:r>
          </a:p>
          <a:p>
            <a:pPr marL="358775" indent="-358775"/>
            <a:endParaRPr lang="de-DE" sz="1800" dirty="0"/>
          </a:p>
          <a:p>
            <a:pPr marL="358775" indent="-358775"/>
            <a:r>
              <a:rPr lang="de-DE" sz="1800" dirty="0"/>
              <a:t>Da hoher Grundwasserspiegel: </a:t>
            </a:r>
            <a:br>
              <a:rPr lang="de-DE" sz="1800" dirty="0"/>
            </a:br>
            <a:r>
              <a:rPr lang="de-DE" sz="1800" dirty="0"/>
              <a:t>Senkung des Wasserspiegels mit Hilfe von Pumpen </a:t>
            </a:r>
            <a:br>
              <a:rPr lang="de-DE" sz="1800" dirty="0"/>
            </a:br>
            <a:r>
              <a:rPr lang="de-DE" sz="1800" dirty="0"/>
              <a:t>(Dauer ca. neun Wochen)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92C763C-12DE-48F7-9D37-BAFE0F49381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87451" y="537543"/>
            <a:ext cx="7416799" cy="432066"/>
          </a:xfrm>
        </p:spPr>
        <p:txBody>
          <a:bodyPr/>
          <a:lstStyle/>
          <a:p>
            <a:r>
              <a:rPr lang="de-DE" dirty="0"/>
              <a:t>Planungsstand weiteres Vorgehen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D0B0D10-D0DA-467C-B65C-EDC994D47A4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96456" y="843267"/>
            <a:ext cx="7407794" cy="360058"/>
          </a:xfrm>
        </p:spPr>
        <p:txBody>
          <a:bodyPr/>
          <a:lstStyle/>
          <a:p>
            <a:r>
              <a:rPr lang="de-DE" dirty="0"/>
              <a:t>Goldschmiedeweg</a:t>
            </a:r>
          </a:p>
        </p:txBody>
      </p:sp>
    </p:spTree>
    <p:extLst>
      <p:ext uri="{BB962C8B-B14F-4D97-AF65-F5344CB8AC3E}">
        <p14:creationId xmlns:p14="http://schemas.microsoft.com/office/powerpoint/2010/main" val="2036356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F0BBF77-065E-4312-84DD-599CD949BD7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87450" y="1383617"/>
            <a:ext cx="7416800" cy="2533863"/>
          </a:xfrm>
        </p:spPr>
        <p:txBody>
          <a:bodyPr/>
          <a:lstStyle/>
          <a:p>
            <a:pPr marL="358775" indent="-358775"/>
            <a:r>
              <a:rPr lang="de-DE" sz="1800" dirty="0"/>
              <a:t>Übersee-Container aufbauen und befüllen,</a:t>
            </a:r>
            <a:br>
              <a:rPr lang="de-DE" sz="1800" dirty="0"/>
            </a:br>
            <a:r>
              <a:rPr lang="de-DE" sz="1800" dirty="0"/>
              <a:t>um im Ernstfall die Druckwelle einer Explosion abzufangen</a:t>
            </a:r>
          </a:p>
          <a:p>
            <a:pPr marL="815975" lvl="1" indent="-358775"/>
            <a:r>
              <a:rPr lang="de-DE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Erforderliche Maßnahmen aufgrund </a:t>
            </a:r>
            <a:br>
              <a:rPr lang="de-DE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e-DE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Gutachten einer Berliner Fachfirma</a:t>
            </a:r>
          </a:p>
          <a:p>
            <a:pPr marL="358775" indent="-358775"/>
            <a:endParaRPr lang="de-DE" sz="1800" dirty="0"/>
          </a:p>
          <a:p>
            <a:pPr marL="358775" indent="-358775"/>
            <a:r>
              <a:rPr lang="de-DE" sz="1800" dirty="0"/>
              <a:t>Verkehrsfläche wird vor Räumungstermin eingeschränkt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6458A9D-6CC0-4B2F-B477-4D3B9338F4B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87451" y="843267"/>
            <a:ext cx="4248645" cy="360058"/>
          </a:xfrm>
        </p:spPr>
        <p:txBody>
          <a:bodyPr/>
          <a:lstStyle/>
          <a:p>
            <a:r>
              <a:rPr lang="de-DE" dirty="0"/>
              <a:t>Friedrich-</a:t>
            </a:r>
            <a:r>
              <a:rPr lang="de-DE" dirty="0" err="1"/>
              <a:t>Volckmar</a:t>
            </a:r>
            <a:r>
              <a:rPr lang="de-DE" dirty="0"/>
              <a:t>-Weg</a:t>
            </a: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B0A7E8EF-5532-4CD3-BEAF-40FED060F95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87451" y="537543"/>
            <a:ext cx="7416799" cy="432066"/>
          </a:xfrm>
        </p:spPr>
        <p:txBody>
          <a:bodyPr/>
          <a:lstStyle/>
          <a:p>
            <a:r>
              <a:rPr lang="de-DE" dirty="0"/>
              <a:t>Planungsstand weiteres Vorgehen</a:t>
            </a:r>
          </a:p>
        </p:txBody>
      </p:sp>
    </p:spTree>
    <p:extLst>
      <p:ext uri="{BB962C8B-B14F-4D97-AF65-F5344CB8AC3E}">
        <p14:creationId xmlns:p14="http://schemas.microsoft.com/office/powerpoint/2010/main" val="3847254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B669384B-E6A1-491F-8240-A092C039623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87450" y="1347788"/>
            <a:ext cx="7416800" cy="3409060"/>
          </a:xfrm>
        </p:spPr>
        <p:txBody>
          <a:bodyPr/>
          <a:lstStyle/>
          <a:p>
            <a:pPr marL="358775" indent="-358775"/>
            <a:r>
              <a:rPr lang="de-DE" sz="1800" dirty="0"/>
              <a:t>Im Juni / Juli Goldschmiedeweg 13-19: </a:t>
            </a:r>
            <a:br>
              <a:rPr lang="de-DE" sz="1800" dirty="0"/>
            </a:br>
            <a:r>
              <a:rPr lang="de-DE" sz="1800" dirty="0"/>
              <a:t>Gutachterbüro dokumentiert Vorschäden von Gebäuden, Vorgärten etc. (wird nach Ende der Kampfmittelräumung ggf. wiederholt)</a:t>
            </a:r>
          </a:p>
          <a:p>
            <a:pPr marL="358775" indent="-358775"/>
            <a:endParaRPr lang="de-DE" sz="1800" dirty="0"/>
          </a:p>
          <a:p>
            <a:pPr marL="358775" indent="-358775"/>
            <a:r>
              <a:rPr lang="de-DE" sz="1800" dirty="0"/>
              <a:t>Etwa 2 Wochen vor Räumungstermin: Briefeinwurf an alle Haushalte im Evakuierungsgebiet mit aktuellen Informationen </a:t>
            </a:r>
          </a:p>
          <a:p>
            <a:pPr marL="358775" indent="-358775"/>
            <a:endParaRPr lang="de-DE" sz="1800" dirty="0"/>
          </a:p>
          <a:p>
            <a:pPr marL="358775" indent="-358775"/>
            <a:r>
              <a:rPr lang="de-DE" sz="1800" dirty="0"/>
              <a:t>Parallel dazu: Informationen über Medien (Zeitung, Lokalradio, Social Media, </a:t>
            </a:r>
            <a:r>
              <a:rPr lang="de-DE" sz="18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www.soest.de</a:t>
            </a:r>
            <a:r>
              <a:rPr lang="de-DE" sz="1800" dirty="0"/>
              <a:t>)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CC1B0E2-6A1A-4464-81E1-E8598978771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87451" y="978669"/>
            <a:ext cx="7416799" cy="360058"/>
          </a:xfrm>
        </p:spPr>
        <p:txBody>
          <a:bodyPr/>
          <a:lstStyle/>
          <a:p>
            <a:r>
              <a:rPr lang="de-DE" dirty="0"/>
              <a:t>Vor der Räumung</a:t>
            </a: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8A379DF0-4293-4836-BF71-CDEA5EFDE6E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87451" y="537543"/>
            <a:ext cx="7416799" cy="432066"/>
          </a:xfrm>
        </p:spPr>
        <p:txBody>
          <a:bodyPr/>
          <a:lstStyle/>
          <a:p>
            <a:r>
              <a:rPr lang="de-DE" dirty="0"/>
              <a:t>Planungsstand weiteres Vorgehen</a:t>
            </a:r>
          </a:p>
        </p:txBody>
      </p:sp>
    </p:spTree>
    <p:extLst>
      <p:ext uri="{BB962C8B-B14F-4D97-AF65-F5344CB8AC3E}">
        <p14:creationId xmlns:p14="http://schemas.microsoft.com/office/powerpoint/2010/main" val="4728216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9475080-2C9D-4197-A665-E6030572F70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87450" y="1383617"/>
            <a:ext cx="7416800" cy="3132349"/>
          </a:xfrm>
        </p:spPr>
        <p:txBody>
          <a:bodyPr/>
          <a:lstStyle/>
          <a:p>
            <a:pPr marL="358775" indent="-358775"/>
            <a:r>
              <a:rPr lang="de-DE" sz="1800" dirty="0"/>
              <a:t>morgens Start der Evakuierung</a:t>
            </a:r>
          </a:p>
          <a:p>
            <a:pPr marL="815975" lvl="1" indent="-358775"/>
            <a:r>
              <a:rPr lang="de-DE" sz="1800" dirty="0"/>
              <a:t>ca. 2.000 Personen müssen Häuser verlassen</a:t>
            </a:r>
          </a:p>
          <a:p>
            <a:pPr marL="358775" indent="-358775"/>
            <a:endParaRPr lang="de-DE" sz="1800" dirty="0">
              <a:sym typeface="Wingdings" panose="05000000000000000000" pitchFamily="2" charset="2"/>
            </a:endParaRPr>
          </a:p>
          <a:p>
            <a:pPr marL="358775" indent="-358775"/>
            <a:r>
              <a:rPr lang="de-DE" sz="1800" dirty="0"/>
              <a:t>Im Einsatz:</a:t>
            </a:r>
            <a:br>
              <a:rPr lang="de-DE" sz="1800" dirty="0"/>
            </a:br>
            <a:r>
              <a:rPr lang="de-DE" sz="1800" dirty="0"/>
              <a:t>Stadtverwaltung (vor Ort und Krisenstab), Feuerwehr, Kampfmittelbeseitigungsdienst, Polizei, Kommunale Betriebe Soest, Stadtwerke Soest</a:t>
            </a:r>
          </a:p>
          <a:p>
            <a:pPr marL="358775" indent="-358775"/>
            <a:endParaRPr lang="de-DE" sz="1800" dirty="0"/>
          </a:p>
          <a:p>
            <a:pPr marL="358775" indent="-358775"/>
            <a:r>
              <a:rPr lang="de-DE" sz="1800" dirty="0"/>
              <a:t>Stadt bietet Betroffenen</a:t>
            </a:r>
          </a:p>
          <a:p>
            <a:pPr marL="815975" lvl="1" indent="-358775"/>
            <a:r>
              <a:rPr lang="de-DE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Aufenthaltsort in Schule (wird noch bekannt gegeben)</a:t>
            </a:r>
          </a:p>
          <a:p>
            <a:pPr marL="815975" lvl="1" indent="-358775"/>
            <a:r>
              <a:rPr lang="de-DE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laufend aktuelle Informationen (u.a. Internetseite)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6E405BA-6FD0-45D8-B751-50DE8CE14E6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87451" y="987592"/>
            <a:ext cx="7416799" cy="360058"/>
          </a:xfrm>
        </p:spPr>
        <p:txBody>
          <a:bodyPr/>
          <a:lstStyle/>
          <a:p>
            <a:r>
              <a:rPr lang="de-DE" dirty="0"/>
              <a:t>Am Tag der Räumung (angestrebt 17. September 2023)</a:t>
            </a:r>
          </a:p>
        </p:txBody>
      </p:sp>
      <p:sp>
        <p:nvSpPr>
          <p:cNvPr id="5" name="Interaktive Schaltfläche: Nächste(r) oder Weiter 4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65B1450B-9591-47D2-8887-C31EAC8739B3}"/>
              </a:ext>
            </a:extLst>
          </p:cNvPr>
          <p:cNvSpPr/>
          <p:nvPr/>
        </p:nvSpPr>
        <p:spPr>
          <a:xfrm>
            <a:off x="7884368" y="1383617"/>
            <a:ext cx="432048" cy="39604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90D956E4-D989-4A31-9DF2-174B0181AEF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87451" y="537543"/>
            <a:ext cx="7416799" cy="432066"/>
          </a:xfrm>
        </p:spPr>
        <p:txBody>
          <a:bodyPr/>
          <a:lstStyle/>
          <a:p>
            <a:r>
              <a:rPr lang="de-DE" dirty="0"/>
              <a:t>Planungsstand weiteres Vorgehen</a:t>
            </a:r>
          </a:p>
        </p:txBody>
      </p:sp>
    </p:spTree>
    <p:extLst>
      <p:ext uri="{BB962C8B-B14F-4D97-AF65-F5344CB8AC3E}">
        <p14:creationId xmlns:p14="http://schemas.microsoft.com/office/powerpoint/2010/main" val="413996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>
            <a:extLst>
              <a:ext uri="{FF2B5EF4-FFF2-40B4-BE49-F238E27FC236}">
                <a16:creationId xmlns:a16="http://schemas.microsoft.com/office/drawing/2014/main" id="{C1C615F9-25C0-4A9A-A30E-1372D1B0A5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164756"/>
              </p:ext>
            </p:extLst>
          </p:nvPr>
        </p:nvGraphicFramePr>
        <p:xfrm>
          <a:off x="1830958" y="-1"/>
          <a:ext cx="7313042" cy="5165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Acrobat Document" r:id="rId3" imgW="22707482" imgH="16040100" progId="AcroExch.Document.DC">
                  <p:embed/>
                </p:oleObj>
              </mc:Choice>
              <mc:Fallback>
                <p:oleObj name="Acrobat Document" r:id="rId3" imgW="22707482" imgH="160401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30958" y="-1"/>
                        <a:ext cx="7313042" cy="51659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Interaktive Schaltfläche: Zurück oder Vorherige(r) 10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784E2B93-6936-43D0-805B-1F4FD44ADE73}"/>
              </a:ext>
            </a:extLst>
          </p:cNvPr>
          <p:cNvSpPr/>
          <p:nvPr/>
        </p:nvSpPr>
        <p:spPr>
          <a:xfrm>
            <a:off x="827450" y="1203325"/>
            <a:ext cx="360000" cy="360000"/>
          </a:xfrm>
          <a:prstGeom prst="actionButtonBackPreviou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11116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B669384B-E6A1-491F-8240-A092C039623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87450" y="1383617"/>
            <a:ext cx="7416800" cy="3492389"/>
          </a:xfrm>
        </p:spPr>
        <p:txBody>
          <a:bodyPr/>
          <a:lstStyle/>
          <a:p>
            <a:pPr marL="358775" indent="-358775"/>
            <a:r>
              <a:rPr lang="de-DE" sz="1800" dirty="0">
                <a:sym typeface="Wingdings" panose="05000000000000000000" pitchFamily="2" charset="2"/>
              </a:rPr>
              <a:t>Straßensperrung durch Polizei und Kommunale Betriebe</a:t>
            </a:r>
          </a:p>
          <a:p>
            <a:pPr marL="358775" indent="-358775"/>
            <a:endParaRPr lang="de-DE" sz="1800" dirty="0">
              <a:sym typeface="Wingdings" panose="05000000000000000000" pitchFamily="2" charset="2"/>
            </a:endParaRPr>
          </a:p>
          <a:p>
            <a:pPr marL="358775" indent="-358775"/>
            <a:r>
              <a:rPr lang="de-DE" sz="1800" dirty="0"/>
              <a:t>Evakuierung durch Feuerwehr und Polizei</a:t>
            </a:r>
          </a:p>
          <a:p>
            <a:pPr marL="358775" indent="-358775"/>
            <a:endParaRPr lang="de-DE" sz="1800" dirty="0">
              <a:sym typeface="Wingdings" panose="05000000000000000000" pitchFamily="2" charset="2"/>
            </a:endParaRPr>
          </a:p>
          <a:p>
            <a:pPr marL="358775" indent="-358775"/>
            <a:r>
              <a:rPr lang="de-DE" sz="1800" dirty="0">
                <a:sym typeface="Wingdings" panose="05000000000000000000" pitchFamily="2" charset="2"/>
              </a:rPr>
              <a:t>Anschließend beginnen Entschärfungen durch KBD</a:t>
            </a:r>
          </a:p>
          <a:p>
            <a:pPr marL="358775" indent="-358775"/>
            <a:endParaRPr lang="de-DE" sz="1800" dirty="0">
              <a:sym typeface="Wingdings" panose="05000000000000000000" pitchFamily="2" charset="2"/>
            </a:endParaRPr>
          </a:p>
          <a:p>
            <a:pPr marL="358775" indent="-358775"/>
            <a:r>
              <a:rPr lang="de-DE" sz="1800" dirty="0">
                <a:sym typeface="Wingdings" panose="05000000000000000000" pitchFamily="2" charset="2"/>
              </a:rPr>
              <a:t>Nach Entschärfung: Aufhebung der Sperrung, Rückkehr in die Wohnungen möglich</a:t>
            </a:r>
            <a:endParaRPr lang="de-DE" sz="180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CC1B0E2-6A1A-4464-81E1-E8598978771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87450" y="987730"/>
            <a:ext cx="7416799" cy="360058"/>
          </a:xfrm>
        </p:spPr>
        <p:txBody>
          <a:bodyPr/>
          <a:lstStyle/>
          <a:p>
            <a:r>
              <a:rPr lang="de-DE" dirty="0"/>
              <a:t>Tag der Räumung - angestrebt 17. September 2023</a:t>
            </a:r>
          </a:p>
          <a:p>
            <a:endParaRPr lang="de-DE" dirty="0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8A379DF0-4293-4836-BF71-CDEA5EFDE6E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87451" y="537543"/>
            <a:ext cx="7416799" cy="432066"/>
          </a:xfrm>
        </p:spPr>
        <p:txBody>
          <a:bodyPr/>
          <a:lstStyle/>
          <a:p>
            <a:r>
              <a:rPr lang="de-DE" dirty="0"/>
              <a:t>Planungsstand weiteres Vorgehen</a:t>
            </a:r>
          </a:p>
        </p:txBody>
      </p:sp>
    </p:spTree>
    <p:extLst>
      <p:ext uri="{BB962C8B-B14F-4D97-AF65-F5344CB8AC3E}">
        <p14:creationId xmlns:p14="http://schemas.microsoft.com/office/powerpoint/2010/main" val="31420598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208A1BEE-551E-416D-B036-595BFB8428A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87450" y="1383617"/>
            <a:ext cx="7416800" cy="3204357"/>
          </a:xfrm>
        </p:spPr>
        <p:txBody>
          <a:bodyPr/>
          <a:lstStyle/>
          <a:p>
            <a:r>
              <a:rPr lang="de-DE" sz="1800" dirty="0"/>
              <a:t>Evakuierungsdauer von einem Tag einplanen</a:t>
            </a:r>
          </a:p>
          <a:p>
            <a:r>
              <a:rPr lang="de-DE" sz="1800" dirty="0"/>
              <a:t>Je nach Aufenthaltsort Verpflegung und Hygienemittel einpacken</a:t>
            </a:r>
          </a:p>
          <a:p>
            <a:r>
              <a:rPr lang="de-DE" sz="1800" dirty="0"/>
              <a:t>Direktes Umfeld der beiden Verdachtspunkte:</a:t>
            </a:r>
            <a:br>
              <a:rPr lang="de-DE" sz="1800" dirty="0"/>
            </a:br>
            <a:r>
              <a:rPr lang="de-DE" sz="1800" dirty="0"/>
              <a:t>Autos und Wertgegenstände im Außenbereich sichern oder übergangsweise andernorts abstellen</a:t>
            </a:r>
          </a:p>
          <a:p>
            <a:r>
              <a:rPr lang="de-DE" sz="1800" dirty="0"/>
              <a:t>Fensterläden / Rollläden sicherheitshalber schließen</a:t>
            </a:r>
          </a:p>
          <a:p>
            <a:r>
              <a:rPr lang="de-DE" sz="1800" dirty="0"/>
              <a:t>Externe Betreuung / Unterbringung von Haustieren klären</a:t>
            </a:r>
          </a:p>
          <a:p>
            <a:r>
              <a:rPr lang="de-DE" sz="1800" dirty="0"/>
              <a:t>Kostenübernahme von möglichen Sachschäden vorab mit eigenen </a:t>
            </a:r>
            <a:r>
              <a:rPr lang="de-DE" sz="1800"/>
              <a:t>Versicherungen besprechen</a:t>
            </a:r>
            <a:br>
              <a:rPr lang="de-DE" sz="1800"/>
            </a:br>
            <a:r>
              <a:rPr lang="de-DE" u="sng">
                <a:hlinkClick r:id="rId2"/>
              </a:rPr>
              <a:t>https://www.gdv.de/gdv/themen/schaden-unfall/wie-sind-schaeden-bei-bombenentschaerfungen-versichert--12314</a:t>
            </a:r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62FD363-6719-490E-B151-0799F7D22A6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87451" y="627534"/>
            <a:ext cx="6264869" cy="360058"/>
          </a:xfrm>
        </p:spPr>
        <p:txBody>
          <a:bodyPr/>
          <a:lstStyle/>
          <a:p>
            <a:r>
              <a:rPr lang="de-DE" dirty="0"/>
              <a:t>Empfehlungen für Bewohner im Evakuierungsgebiet </a:t>
            </a:r>
          </a:p>
        </p:txBody>
      </p:sp>
    </p:spTree>
    <p:extLst>
      <p:ext uri="{BB962C8B-B14F-4D97-AF65-F5344CB8AC3E}">
        <p14:creationId xmlns:p14="http://schemas.microsoft.com/office/powerpoint/2010/main" val="34007528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DAB6F7F-ACE3-4A78-AF5D-DE5E958D47A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87449" y="1347788"/>
            <a:ext cx="7416799" cy="2722162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D1B3D7B-30AD-4CCC-97CA-F8B5A245233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87451" y="720617"/>
            <a:ext cx="7416799" cy="338246"/>
          </a:xfrm>
        </p:spPr>
        <p:txBody>
          <a:bodyPr/>
          <a:lstStyle/>
          <a:p>
            <a:r>
              <a:rPr lang="de-DE" dirty="0"/>
              <a:t>Fragerunde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F16FF84-3AF7-456B-BBD9-E56D55C5132C}"/>
              </a:ext>
            </a:extLst>
          </p:cNvPr>
          <p:cNvSpPr txBox="1"/>
          <p:nvPr/>
        </p:nvSpPr>
        <p:spPr>
          <a:xfrm>
            <a:off x="1187451" y="154836"/>
            <a:ext cx="7056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hlinkClick r:id="rId2"/>
              </a:rPr>
              <a:t>www.soest.de/bombe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656962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/>
              <a:t>Vielen Dank für Ihre</a:t>
            </a:r>
          </a:p>
          <a:p>
            <a:r>
              <a:rPr lang="de-DE" dirty="0"/>
              <a:t>Aufmerksamkeit</a:t>
            </a:r>
            <a:r>
              <a:rPr lang="de-DE" spc="-300" dirty="0"/>
              <a:t> </a:t>
            </a:r>
            <a:r>
              <a:rPr lang="de-DE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1419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platzhalter 22"/>
          <p:cNvSpPr>
            <a:spLocks noGrp="1"/>
          </p:cNvSpPr>
          <p:nvPr>
            <p:ph type="body" sz="quarter" idx="14"/>
          </p:nvPr>
        </p:nvSpPr>
        <p:spPr>
          <a:xfrm>
            <a:off x="1187449" y="1203325"/>
            <a:ext cx="7416801" cy="3259354"/>
          </a:xfrm>
        </p:spPr>
        <p:txBody>
          <a:bodyPr/>
          <a:lstStyle/>
          <a:p>
            <a:pPr marL="358775" indent="-358775"/>
            <a:r>
              <a:rPr lang="de-DE" sz="1800" dirty="0"/>
              <a:t>Einführung in den Abend</a:t>
            </a:r>
            <a:br>
              <a:rPr lang="de-DE" sz="1800" dirty="0"/>
            </a:br>
            <a:endParaRPr lang="de-DE" sz="1800" dirty="0"/>
          </a:p>
          <a:p>
            <a:pPr marL="358775" indent="-358775"/>
            <a:r>
              <a:rPr lang="de-DE" sz="1800" dirty="0"/>
              <a:t>Grundsätzliches zu Kampfmittelräumungen in Soest</a:t>
            </a:r>
            <a:br>
              <a:rPr lang="de-DE" sz="1800" dirty="0"/>
            </a:br>
            <a:endParaRPr lang="de-DE" sz="1800" dirty="0"/>
          </a:p>
          <a:p>
            <a:pPr marL="358775" indent="-358775"/>
            <a:r>
              <a:rPr lang="de-DE" sz="1800" dirty="0"/>
              <a:t>Sachstand zu den aktuellen Verdachtsfällen</a:t>
            </a:r>
            <a:br>
              <a:rPr lang="de-DE" sz="1800" dirty="0"/>
            </a:br>
            <a:endParaRPr lang="de-DE" sz="1800" dirty="0"/>
          </a:p>
          <a:p>
            <a:pPr marL="358775" indent="-358775"/>
            <a:r>
              <a:rPr lang="de-DE" sz="1800" dirty="0"/>
              <a:t>weiteres Vorgehen</a:t>
            </a:r>
            <a:br>
              <a:rPr lang="de-DE" sz="1800" dirty="0"/>
            </a:br>
            <a:endParaRPr lang="de-DE" sz="1800" dirty="0"/>
          </a:p>
          <a:p>
            <a:pPr marL="358775" indent="-358775"/>
            <a:r>
              <a:rPr lang="de-DE" sz="1800" dirty="0"/>
              <a:t>Fragerunde</a:t>
            </a:r>
          </a:p>
          <a:p>
            <a:pPr>
              <a:buAutoNum type="arabicPeriod" startAt="4"/>
            </a:pPr>
            <a:endParaRPr lang="de-DE" sz="1800" dirty="0"/>
          </a:p>
          <a:p>
            <a:pPr marL="0" indent="0">
              <a:buNone/>
            </a:pPr>
            <a:r>
              <a:rPr lang="de-DE" sz="1800" dirty="0"/>
              <a:t> </a:t>
            </a:r>
          </a:p>
        </p:txBody>
      </p:sp>
      <p:sp>
        <p:nvSpPr>
          <p:cNvPr id="24" name="Textplatzhalter 23"/>
          <p:cNvSpPr>
            <a:spLocks noGrp="1"/>
          </p:cNvSpPr>
          <p:nvPr>
            <p:ph type="body" sz="quarter" idx="15"/>
          </p:nvPr>
        </p:nvSpPr>
        <p:spPr>
          <a:xfrm>
            <a:off x="1187448" y="680821"/>
            <a:ext cx="7416801" cy="378042"/>
          </a:xfrm>
        </p:spPr>
        <p:txBody>
          <a:bodyPr/>
          <a:lstStyle/>
          <a:p>
            <a:r>
              <a:rPr lang="de-DE" b="1" dirty="0"/>
              <a:t>Inhalte der heutigen Bürgerinformation</a:t>
            </a:r>
          </a:p>
        </p:txBody>
      </p:sp>
    </p:spTree>
    <p:extLst>
      <p:ext uri="{BB962C8B-B14F-4D97-AF65-F5344CB8AC3E}">
        <p14:creationId xmlns:p14="http://schemas.microsoft.com/office/powerpoint/2010/main" val="630116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A6111129-F257-4AE4-8B09-92C01DE96AA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87450" y="1203325"/>
            <a:ext cx="7416800" cy="3241370"/>
          </a:xfrm>
        </p:spPr>
        <p:txBody>
          <a:bodyPr/>
          <a:lstStyle/>
          <a:p>
            <a:pPr marL="0" indent="0">
              <a:buNone/>
            </a:pPr>
            <a:r>
              <a:rPr lang="de-DE" sz="1800" b="1" dirty="0"/>
              <a:t>Detlef Märte, </a:t>
            </a:r>
            <a:r>
              <a:rPr lang="de-DE" sz="1800" dirty="0"/>
              <a:t>Leiter der Abteilung Bürger- und Ordnungsangelegenheiten</a:t>
            </a:r>
            <a:br>
              <a:rPr lang="de-DE" sz="1800" dirty="0"/>
            </a:br>
            <a:endParaRPr lang="de-DE" sz="1800" dirty="0"/>
          </a:p>
          <a:p>
            <a:pPr marL="0" indent="0">
              <a:buNone/>
            </a:pPr>
            <a:r>
              <a:rPr lang="de-DE" sz="1800" b="1" dirty="0"/>
              <a:t>Olaf Grebe, </a:t>
            </a:r>
            <a:r>
              <a:rPr lang="de-DE" sz="1800" dirty="0"/>
              <a:t>Leiter der Arbeitsgruppe Ordnungsangelegenheiten</a:t>
            </a:r>
            <a:br>
              <a:rPr lang="de-DE" sz="1800" dirty="0"/>
            </a:br>
            <a:r>
              <a:rPr lang="de-DE" sz="1800" dirty="0"/>
              <a:t>zuständig für Kampfmittelräumung</a:t>
            </a:r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b="1" dirty="0"/>
              <a:t>Annika Simon</a:t>
            </a:r>
            <a:r>
              <a:rPr lang="de-DE" sz="1800" dirty="0"/>
              <a:t>, Ansprechpartnerin Verdachtspunkt Friedrich-</a:t>
            </a:r>
            <a:r>
              <a:rPr lang="de-DE" sz="1800" dirty="0" err="1"/>
              <a:t>Volckmar</a:t>
            </a:r>
            <a:r>
              <a:rPr lang="de-DE" sz="1800" dirty="0"/>
              <a:t>-Weg</a:t>
            </a:r>
            <a:br>
              <a:rPr lang="de-DE" sz="1800" dirty="0"/>
            </a:br>
            <a:endParaRPr lang="de-DE" sz="1800" dirty="0"/>
          </a:p>
          <a:p>
            <a:pPr marL="0" indent="0">
              <a:buNone/>
            </a:pPr>
            <a:r>
              <a:rPr lang="de-DE" sz="1800" b="1" dirty="0"/>
              <a:t>Marc Koch</a:t>
            </a:r>
            <a:r>
              <a:rPr lang="de-DE" sz="1800" dirty="0"/>
              <a:t>, Ansprechpartner Verdachtspunkt Goldschmiedeweg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C5CD6A1-CA9B-4F10-952F-ECB20D4CF91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87451" y="698805"/>
            <a:ext cx="5256757" cy="360058"/>
          </a:xfrm>
        </p:spPr>
        <p:txBody>
          <a:bodyPr/>
          <a:lstStyle/>
          <a:p>
            <a:r>
              <a:rPr lang="de-DE" b="1" dirty="0"/>
              <a:t>Vorstellung</a:t>
            </a:r>
          </a:p>
        </p:txBody>
      </p:sp>
    </p:spTree>
    <p:extLst>
      <p:ext uri="{BB962C8B-B14F-4D97-AF65-F5344CB8AC3E}">
        <p14:creationId xmlns:p14="http://schemas.microsoft.com/office/powerpoint/2010/main" val="1539426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6692A407-AAC9-41F2-8947-A43FF3691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059" y="519763"/>
            <a:ext cx="4249169" cy="4462204"/>
          </a:xfrm>
          <a:prstGeom prst="rect">
            <a:avLst/>
          </a:prstGeo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2E0C1E5-103D-4A80-86AD-DF4D984AB41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90412" y="195486"/>
            <a:ext cx="7416799" cy="324277"/>
          </a:xfrm>
        </p:spPr>
        <p:txBody>
          <a:bodyPr/>
          <a:lstStyle/>
          <a:p>
            <a:r>
              <a:rPr lang="de-DE" dirty="0"/>
              <a:t>Information der am direktesten betroffenen Bewohner 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DE4D2F01-0E62-4AF1-AA54-8FF1C9B8D9DA}"/>
              </a:ext>
            </a:extLst>
          </p:cNvPr>
          <p:cNvSpPr/>
          <p:nvPr/>
        </p:nvSpPr>
        <p:spPr>
          <a:xfrm rot="20284120" flipV="1">
            <a:off x="2579805" y="1239080"/>
            <a:ext cx="1484298" cy="257145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6795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9598BB5-7F21-4536-8261-E71FD6C0B28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87450" y="1203598"/>
            <a:ext cx="7416800" cy="3096343"/>
          </a:xfrm>
        </p:spPr>
        <p:txBody>
          <a:bodyPr/>
          <a:lstStyle/>
          <a:p>
            <a:pPr marL="0" indent="0">
              <a:buNone/>
            </a:pPr>
            <a:r>
              <a:rPr lang="de-DE" sz="1800" u="sng" dirty="0"/>
              <a:t>Bisher</a:t>
            </a:r>
            <a:r>
              <a:rPr lang="de-DE" sz="1800" dirty="0"/>
              <a:t>: Information der durch Kampfmittelsuche betroffenen Eigentümer/Mieter durch das Ordnungsamt</a:t>
            </a:r>
          </a:p>
          <a:p>
            <a:pPr marL="0" indent="0">
              <a:buNone/>
            </a:pPr>
            <a:r>
              <a:rPr lang="de-DE" sz="1800" u="sng" dirty="0"/>
              <a:t>Heute</a:t>
            </a:r>
            <a:r>
              <a:rPr lang="de-DE" sz="1800" dirty="0"/>
              <a:t>: aktueller Sachstand für alle Bürgerinnen und Bürger in den angrenzenden Straßenzügen</a:t>
            </a:r>
          </a:p>
          <a:p>
            <a:pPr marL="0" indent="0">
              <a:buNone/>
            </a:pPr>
            <a:r>
              <a:rPr lang="de-DE" sz="1800" u="sng" dirty="0"/>
              <a:t>Ziele</a:t>
            </a:r>
            <a:r>
              <a:rPr lang="de-DE" sz="1800" dirty="0"/>
              <a:t>:</a:t>
            </a:r>
          </a:p>
          <a:p>
            <a:pPr marL="815975" lvl="1" indent="-358775"/>
            <a:r>
              <a:rPr lang="de-DE" sz="1800" dirty="0"/>
              <a:t>derselbe Sachstand für alle</a:t>
            </a:r>
          </a:p>
          <a:p>
            <a:pPr marL="815975" lvl="1" indent="-358775"/>
            <a:r>
              <a:rPr lang="de-DE" sz="1800" dirty="0"/>
              <a:t>Grundlagen für weiteres Vorgehen schaffen</a:t>
            </a:r>
          </a:p>
          <a:p>
            <a:pPr marL="815975" lvl="1" indent="-358775"/>
            <a:r>
              <a:rPr lang="de-DE" sz="1800" dirty="0"/>
              <a:t>Gerüchte und Falschinfos verhindern</a:t>
            </a:r>
          </a:p>
          <a:p>
            <a:pPr marL="815975" lvl="1" indent="-358775"/>
            <a:r>
              <a:rPr lang="de-DE" sz="1800" dirty="0"/>
              <a:t>Fragen sammeln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A0FC00F-79A8-4566-972A-C8636701FC9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87451" y="698805"/>
            <a:ext cx="5688805" cy="360058"/>
          </a:xfrm>
        </p:spPr>
        <p:txBody>
          <a:bodyPr/>
          <a:lstStyle/>
          <a:p>
            <a:r>
              <a:rPr lang="de-DE" b="1" dirty="0"/>
              <a:t>Zum heutigen Abend 	</a:t>
            </a:r>
          </a:p>
        </p:txBody>
      </p:sp>
    </p:spTree>
    <p:extLst>
      <p:ext uri="{BB962C8B-B14F-4D97-AF65-F5344CB8AC3E}">
        <p14:creationId xmlns:p14="http://schemas.microsoft.com/office/powerpoint/2010/main" val="4060954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B812596-F1E8-4ED0-BE56-D46FDAB5806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87450" y="1203325"/>
            <a:ext cx="7416800" cy="3312641"/>
          </a:xfrm>
        </p:spPr>
        <p:txBody>
          <a:bodyPr/>
          <a:lstStyle/>
          <a:p>
            <a:pPr marL="358775" indent="-358775"/>
            <a:r>
              <a:rPr lang="de-DE" sz="1800" dirty="0"/>
              <a:t>Starke Bombardierung des Stadtgebietes im Zweiten Weltkrieg wegen der damals großen Bedeutung des Bahnhofs</a:t>
            </a:r>
          </a:p>
          <a:p>
            <a:pPr marL="358775" indent="-358775"/>
            <a:r>
              <a:rPr lang="de-DE" sz="1800" dirty="0"/>
              <a:t>Beseitigung von Kampfmitteln ist Aufgabe der Stadt Soest</a:t>
            </a:r>
            <a:br>
              <a:rPr lang="de-DE" sz="1800" dirty="0"/>
            </a:br>
            <a:r>
              <a:rPr lang="de-DE" sz="1800" dirty="0"/>
              <a:t>im Rahmen der Gefahrenabwehr</a:t>
            </a:r>
          </a:p>
          <a:p>
            <a:pPr marL="358775" indent="-358775"/>
            <a:r>
              <a:rPr lang="de-DE" sz="1800" dirty="0"/>
              <a:t>Räumung von Blindgängern auch notwendig, wenn jahrzehntelang nichts passiert ist (</a:t>
            </a:r>
            <a:r>
              <a:rPr lang="de-DE" sz="1800" dirty="0">
                <a:sym typeface="Wingdings" panose="05000000000000000000" pitchFamily="2" charset="2"/>
              </a:rPr>
              <a:t>wachsende Gefahr von Selbstdetonation; </a:t>
            </a:r>
            <a:br>
              <a:rPr lang="de-DE" sz="1800" dirty="0">
                <a:sym typeface="Wingdings" panose="05000000000000000000" pitchFamily="2" charset="2"/>
              </a:rPr>
            </a:br>
            <a:r>
              <a:rPr lang="de-DE" sz="1800" dirty="0">
                <a:sym typeface="Wingdings" panose="05000000000000000000" pitchFamily="2" charset="2"/>
              </a:rPr>
              <a:t>ca. 1x pro Jahr im deutschsprachigen Raum)</a:t>
            </a:r>
          </a:p>
          <a:p>
            <a:pPr marL="358775" indent="-358775"/>
            <a:r>
              <a:rPr lang="de-DE" sz="1800" dirty="0"/>
              <a:t>Leitung der Kampfmittelräumung durch das Ordnungsamt</a:t>
            </a:r>
          </a:p>
          <a:p>
            <a:pPr marL="815975" lvl="1" indent="-358775"/>
            <a:r>
              <a:rPr lang="de-DE" sz="1800" dirty="0"/>
              <a:t>Entschärfung durch den Kampfmittelbeseitigungsdienst Westfalen-Lippe der Bezirksregierung Arnsberg (KBD)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7FD2837-89A6-4070-8AC2-5384552D0AA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87450" y="706683"/>
            <a:ext cx="7056957" cy="360058"/>
          </a:xfrm>
        </p:spPr>
        <p:txBody>
          <a:bodyPr/>
          <a:lstStyle/>
          <a:p>
            <a:r>
              <a:rPr lang="de-DE" b="1" dirty="0"/>
              <a:t>Grundsätzliches zu Kampfmitteln in Soest</a:t>
            </a:r>
          </a:p>
        </p:txBody>
      </p:sp>
    </p:spTree>
    <p:extLst>
      <p:ext uri="{BB962C8B-B14F-4D97-AF65-F5344CB8AC3E}">
        <p14:creationId xmlns:p14="http://schemas.microsoft.com/office/powerpoint/2010/main" val="243445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A7886D22-85B4-4C95-9927-F829EAA5BC6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87450" y="1203325"/>
            <a:ext cx="7416800" cy="3600673"/>
          </a:xfrm>
        </p:spPr>
        <p:txBody>
          <a:bodyPr/>
          <a:lstStyle/>
          <a:p>
            <a:pPr marL="358775" indent="-358775"/>
            <a:r>
              <a:rPr lang="de-DE" sz="1800" dirty="0"/>
              <a:t>Anlass für Überprüfung: in der Regel Bauvorhaben</a:t>
            </a:r>
          </a:p>
          <a:p>
            <a:pPr marL="358775" indent="-358775"/>
            <a:r>
              <a:rPr lang="de-DE" sz="1800" dirty="0"/>
              <a:t>Antrag an KBD: Analyse vorliegender Luftbilder</a:t>
            </a:r>
          </a:p>
          <a:p>
            <a:pPr marL="358775" indent="-358775"/>
            <a:r>
              <a:rPr lang="de-DE" sz="1800" dirty="0"/>
              <a:t>Bei Verdachtsfall: Bohrungen vor Ort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de-DE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Bei negativer Messung: Beendigung der Überprüfung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de-DE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Bei positiver Messung: Aufgraben des Verdachtspunktes</a:t>
            </a:r>
          </a:p>
          <a:p>
            <a:pPr marL="800100" lvl="2" indent="0">
              <a:buNone/>
            </a:pPr>
            <a:r>
              <a:rPr lang="de-DE" sz="18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de-DE" sz="18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Eindeutige Feststellung eines Kampfmittels erst durch</a:t>
            </a:r>
            <a:br>
              <a:rPr lang="de-DE" sz="18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e-DE" sz="18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Freilegung des Verdachtspunktes möglich</a:t>
            </a:r>
          </a:p>
          <a:p>
            <a:pPr marL="358775" indent="-358775"/>
            <a:r>
              <a:rPr lang="de-DE" sz="1800" dirty="0"/>
              <a:t>Bei festgestelltem Kampfmittel: unverzügliche Räumung</a:t>
            </a:r>
          </a:p>
          <a:p>
            <a:pPr marL="358775" indent="-358775"/>
            <a:r>
              <a:rPr lang="de-DE" sz="1800" dirty="0"/>
              <a:t>Zu diesem Zweck Evakuierung und Verkehrssperrungen in festgelegtem Sicherheitsradius</a:t>
            </a:r>
          </a:p>
          <a:p>
            <a:pPr marL="815975" lvl="1" indent="-358775"/>
            <a:r>
              <a:rPr lang="de-DE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Stadt bietet Aufenthaltsmöglichkeit</a:t>
            </a:r>
          </a:p>
          <a:p>
            <a:pPr marL="358775" indent="-358775"/>
            <a:endParaRPr lang="de-DE" sz="180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36EA906-A85D-457B-A22A-A0EE98015F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87450" y="698805"/>
            <a:ext cx="7416800" cy="360058"/>
          </a:xfrm>
        </p:spPr>
        <p:txBody>
          <a:bodyPr/>
          <a:lstStyle/>
          <a:p>
            <a:r>
              <a:rPr lang="de-DE" b="1" dirty="0"/>
              <a:t>Allgemeiner Ablauf einer Kampfmittelüberprüfung	</a:t>
            </a:r>
          </a:p>
        </p:txBody>
      </p:sp>
    </p:spTree>
    <p:extLst>
      <p:ext uri="{BB962C8B-B14F-4D97-AF65-F5344CB8AC3E}">
        <p14:creationId xmlns:p14="http://schemas.microsoft.com/office/powerpoint/2010/main" val="2504070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A7886D22-85B4-4C95-9927-F829EAA5BC6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87450" y="1203325"/>
            <a:ext cx="7416800" cy="3600673"/>
          </a:xfrm>
        </p:spPr>
        <p:txBody>
          <a:bodyPr/>
          <a:lstStyle/>
          <a:p>
            <a:pPr marL="358775" indent="-358775"/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160 Überprüfungsmaßnahmen seit 2016, davon </a:t>
            </a:r>
          </a:p>
          <a:p>
            <a:pPr marL="815975" lvl="1" indent="-358775"/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u.a. neues Baugebiet</a:t>
            </a:r>
            <a:b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Oestinghauser Landstraße/Weslarner Weg</a:t>
            </a:r>
          </a:p>
          <a:p>
            <a:pPr marL="815975" lvl="1" indent="-358775"/>
            <a:endParaRPr lang="de-DE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58775" indent="-358775"/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davon 83 Kampfmittelbeseitigungen mit Entschärfungen und Evakuierungen </a:t>
            </a:r>
          </a:p>
          <a:p>
            <a:pPr marL="1158875" lvl="2" indent="-358775"/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z.B. letzte große Evakuierung im</a:t>
            </a:r>
            <a:b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Soester Norden mit mehr als 3.000 Personen</a:t>
            </a: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80C1AA73-7674-4F95-95B6-76A6FA38DC2C}"/>
              </a:ext>
            </a:extLst>
          </p:cNvPr>
          <p:cNvSpPr txBox="1">
            <a:spLocks/>
          </p:cNvSpPr>
          <p:nvPr/>
        </p:nvSpPr>
        <p:spPr>
          <a:xfrm>
            <a:off x="1187450" y="698805"/>
            <a:ext cx="7416800" cy="36005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Stadt Soest und Kampfmittelüberprüfung	</a:t>
            </a:r>
          </a:p>
        </p:txBody>
      </p:sp>
    </p:spTree>
    <p:extLst>
      <p:ext uri="{BB962C8B-B14F-4D97-AF65-F5344CB8AC3E}">
        <p14:creationId xmlns:p14="http://schemas.microsoft.com/office/powerpoint/2010/main" val="1510077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B8AECE06-5B9D-46F0-ABAA-82ED368544E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87450" y="1203325"/>
            <a:ext cx="7416800" cy="3672681"/>
          </a:xfrm>
        </p:spPr>
        <p:txBody>
          <a:bodyPr/>
          <a:lstStyle/>
          <a:p>
            <a:pPr marL="358775" indent="-358775"/>
            <a:r>
              <a:rPr lang="de-DE" sz="1800" dirty="0"/>
              <a:t>Verdachtspunkt am Friedrich-</a:t>
            </a:r>
            <a:r>
              <a:rPr lang="de-DE" sz="1800" dirty="0" err="1"/>
              <a:t>Volckmar</a:t>
            </a:r>
            <a:r>
              <a:rPr lang="de-DE" sz="1800" dirty="0"/>
              <a:t>-Weg</a:t>
            </a:r>
          </a:p>
          <a:p>
            <a:pPr marL="358775" indent="-358775"/>
            <a:r>
              <a:rPr lang="de-DE" sz="1800" dirty="0"/>
              <a:t>Da Klinikum im Evakuierungsradius:</a:t>
            </a:r>
            <a:br>
              <a:rPr lang="de-DE" sz="1800" dirty="0"/>
            </a:br>
            <a:r>
              <a:rPr lang="de-DE" sz="1800" dirty="0"/>
              <a:t>Überprüfung auf weitere Verdachtspunkte (die meisten negativ)</a:t>
            </a:r>
          </a:p>
          <a:p>
            <a:pPr marL="358775" indent="-358775"/>
            <a:r>
              <a:rPr lang="de-DE" sz="1800" dirty="0"/>
              <a:t>Zweiter Verdachtspunkt am Goldschmiedeweg</a:t>
            </a:r>
          </a:p>
          <a:p>
            <a:pPr marL="358775" indent="-358775"/>
            <a:r>
              <a:rPr lang="de-DE" sz="1800" dirty="0"/>
              <a:t>Herausforderung 1: </a:t>
            </a:r>
            <a:br>
              <a:rPr lang="de-DE" sz="1800" dirty="0"/>
            </a:br>
            <a:r>
              <a:rPr lang="de-DE" sz="1800" dirty="0"/>
              <a:t>beide Verdachtspunkte gleichzeitig prüfen und räumen</a:t>
            </a:r>
          </a:p>
          <a:p>
            <a:pPr marL="358775" indent="-358775"/>
            <a:r>
              <a:rPr lang="de-DE" sz="1800" dirty="0"/>
              <a:t>Herausforderung 2: </a:t>
            </a:r>
            <a:br>
              <a:rPr lang="de-DE" sz="1800" dirty="0"/>
            </a:br>
            <a:r>
              <a:rPr lang="de-DE" sz="1800" dirty="0"/>
              <a:t>Lage eines Verdachtspunktes unter Wohngebäude</a:t>
            </a:r>
          </a:p>
          <a:p>
            <a:pPr marL="358775" indent="-358775"/>
            <a:r>
              <a:rPr lang="de-DE" sz="1800" dirty="0"/>
              <a:t>Vorbereitungen und Koordinierungen extrem umfangreich und kompliziert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B5D08C7-B964-4E44-9C76-4EBEE1FD1D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87451" y="698805"/>
            <a:ext cx="7416799" cy="360058"/>
          </a:xfrm>
        </p:spPr>
        <p:txBody>
          <a:bodyPr/>
          <a:lstStyle/>
          <a:p>
            <a:r>
              <a:rPr lang="de-DE" b="1" dirty="0"/>
              <a:t>Sachstand zu aktuellen Verdachtspunkten</a:t>
            </a:r>
          </a:p>
        </p:txBody>
      </p:sp>
    </p:spTree>
    <p:extLst>
      <p:ext uri="{BB962C8B-B14F-4D97-AF65-F5344CB8AC3E}">
        <p14:creationId xmlns:p14="http://schemas.microsoft.com/office/powerpoint/2010/main" val="725896469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_Mustervorlage_Sliwa 16_9_Hinweise_aktiv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enutzerdefiniert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733</Words>
  <Application>Microsoft Office PowerPoint</Application>
  <PresentationFormat>Bildschirmpräsentation (16:9)</PresentationFormat>
  <Paragraphs>107</Paragraphs>
  <Slides>19</Slides>
  <Notes>1</Notes>
  <HiddenSlides>1</HiddenSlides>
  <MMClips>0</MMClips>
  <ScaleCrop>false</ScaleCrop>
  <HeadingPairs>
    <vt:vector size="8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3" baseType="lpstr">
      <vt:lpstr>Arial</vt:lpstr>
      <vt:lpstr>Wingdings</vt:lpstr>
      <vt:lpstr>PowerPoint_Mustervorlage_Sliwa 16_9_Hinweise_aktiv</vt:lpstr>
      <vt:lpstr>Acrobat Document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Sliwa, Gero</dc:creator>
  <cp:lastModifiedBy>Märte, Detlef</cp:lastModifiedBy>
  <cp:revision>58</cp:revision>
  <dcterms:created xsi:type="dcterms:W3CDTF">2020-02-03T10:03:02Z</dcterms:created>
  <dcterms:modified xsi:type="dcterms:W3CDTF">2023-05-25T15:38:59Z</dcterms:modified>
</cp:coreProperties>
</file>