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2" r:id="rId2"/>
    <p:sldId id="365" r:id="rId3"/>
    <p:sldId id="540" r:id="rId4"/>
    <p:sldId id="541" r:id="rId5"/>
    <p:sldId id="578" r:id="rId6"/>
    <p:sldId id="542" r:id="rId7"/>
    <p:sldId id="543" r:id="rId8"/>
    <p:sldId id="546" r:id="rId9"/>
    <p:sldId id="574" r:id="rId10"/>
    <p:sldId id="548" r:id="rId11"/>
    <p:sldId id="568" r:id="rId12"/>
    <p:sldId id="580" r:id="rId13"/>
    <p:sldId id="570" r:id="rId14"/>
    <p:sldId id="581" r:id="rId15"/>
    <p:sldId id="579" r:id="rId16"/>
    <p:sldId id="274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nnecke, Arnd" initials="BA" lastIdx="9" clrIdx="0"/>
  <p:cmAuthor id="1" name="Pfeffer, Claudia" initials="PC" lastIdx="0" clrIdx="1">
    <p:extLst>
      <p:ext uri="{19B8F6BF-5375-455C-9EA6-DF929625EA0E}">
        <p15:presenceInfo xmlns:p15="http://schemas.microsoft.com/office/powerpoint/2012/main" userId="S-1-5-21-1416453101-1359565441-311576647-40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2091D"/>
    <a:srgbClr val="9D9D9C"/>
    <a:srgbClr val="FF0E1E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2081" autoAdjust="0"/>
  </p:normalViewPr>
  <p:slideViewPr>
    <p:cSldViewPr snapToObjects="1" showGuides="1">
      <p:cViewPr varScale="1">
        <p:scale>
          <a:sx n="63" d="100"/>
          <a:sy n="63" d="100"/>
        </p:scale>
        <p:origin x="1338" y="72"/>
      </p:cViewPr>
      <p:guideLst>
        <p:guide orient="horz" pos="799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8CBE-544A-46C3-8EB8-4C91EB70CCF4}" type="datetimeFigureOut">
              <a:rPr lang="de-DE" smtClean="0">
                <a:latin typeface="Arial" panose="020B0604020202020204" pitchFamily="34" charset="0"/>
              </a:rPr>
              <a:t>09.11.2022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7445-43C5-46C5-A9A4-A2CA7448BA8C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0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777FEC-0449-4EB5-8F6D-CF37BEE81A02}" type="datetimeFigureOut">
              <a:rPr lang="de-DE" smtClean="0"/>
              <a:pPr/>
              <a:t>09.11.2022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E17B6F-4F49-4D1C-85BF-3E2D67ABF8E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0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7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hteck 250"/>
          <p:cNvSpPr/>
          <p:nvPr userDrawn="1"/>
        </p:nvSpPr>
        <p:spPr>
          <a:xfrm>
            <a:off x="1246375" y="2064027"/>
            <a:ext cx="2025047" cy="555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8" name="Rechteck 247"/>
          <p:cNvSpPr/>
          <p:nvPr userDrawn="1"/>
        </p:nvSpPr>
        <p:spPr>
          <a:xfrm>
            <a:off x="7164288" y="5229200"/>
            <a:ext cx="1349308" cy="7341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7" name="Rechteck 246"/>
          <p:cNvSpPr/>
          <p:nvPr userDrawn="1"/>
        </p:nvSpPr>
        <p:spPr>
          <a:xfrm>
            <a:off x="7164288" y="817143"/>
            <a:ext cx="1224136" cy="7956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/>
          <p:cNvSpPr txBox="1"/>
          <p:nvPr userDrawn="1"/>
        </p:nvSpPr>
        <p:spPr>
          <a:xfrm>
            <a:off x="7221990" y="5296206"/>
            <a:ext cx="1108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Seitenzahlen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87" name="Textfeld 86"/>
          <p:cNvSpPr txBox="1"/>
          <p:nvPr userDrawn="1"/>
        </p:nvSpPr>
        <p:spPr>
          <a:xfrm>
            <a:off x="7321725" y="908720"/>
            <a:ext cx="1191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0" dirty="0">
                <a:solidFill>
                  <a:schemeClr val="bg1"/>
                </a:solidFill>
              </a:rPr>
              <a:t>Datum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Anleitung &amp; Information 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49" y="1268760"/>
            <a:ext cx="611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Benutzung der Präsentationsvorlage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feld 153"/>
          <p:cNvSpPr txBox="1"/>
          <p:nvPr userDrawn="1"/>
        </p:nvSpPr>
        <p:spPr>
          <a:xfrm>
            <a:off x="3203848" y="4134473"/>
            <a:ext cx="30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Schaltfläche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Folienmaster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5" name="Richtungspfeil 154"/>
          <p:cNvSpPr/>
          <p:nvPr userDrawn="1"/>
        </p:nvSpPr>
        <p:spPr>
          <a:xfrm rot="16200000">
            <a:off x="2890281" y="4088576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6" name="Textfeld 155"/>
          <p:cNvSpPr txBox="1"/>
          <p:nvPr userDrawn="1"/>
        </p:nvSpPr>
        <p:spPr>
          <a:xfrm>
            <a:off x="2987824" y="4160113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2" name="Textfeld 141"/>
          <p:cNvSpPr txBox="1"/>
          <p:nvPr userDrawn="1"/>
        </p:nvSpPr>
        <p:spPr>
          <a:xfrm>
            <a:off x="2267744" y="2846114"/>
            <a:ext cx="28270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Registrierkarte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Ansicht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8" name="Richtungspfeil 157"/>
          <p:cNvSpPr/>
          <p:nvPr userDrawn="1"/>
        </p:nvSpPr>
        <p:spPr>
          <a:xfrm rot="5400000">
            <a:off x="4932387" y="2964258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0" name="Textfeld 159"/>
          <p:cNvSpPr txBox="1"/>
          <p:nvPr userDrawn="1"/>
        </p:nvSpPr>
        <p:spPr>
          <a:xfrm>
            <a:off x="5029930" y="285160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6" name="Richtungspfeil 205"/>
          <p:cNvSpPr/>
          <p:nvPr userDrawn="1"/>
        </p:nvSpPr>
        <p:spPr>
          <a:xfrm rot="16200000" flipH="1" flipV="1">
            <a:off x="1378162" y="4756422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Textfeld 206"/>
          <p:cNvSpPr txBox="1"/>
          <p:nvPr userDrawn="1"/>
        </p:nvSpPr>
        <p:spPr>
          <a:xfrm rot="10800000" flipH="1" flipV="1">
            <a:off x="1475705" y="4692027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8" name="Rechteck 207"/>
          <p:cNvSpPr/>
          <p:nvPr userDrawn="1"/>
        </p:nvSpPr>
        <p:spPr>
          <a:xfrm>
            <a:off x="1663618" y="4635988"/>
            <a:ext cx="2476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im Folienmaster einfügen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Richtungspfeil 167"/>
          <p:cNvSpPr/>
          <p:nvPr userDrawn="1"/>
        </p:nvSpPr>
        <p:spPr>
          <a:xfrm rot="10800000" flipH="1" flipV="1">
            <a:off x="4981136" y="5034904"/>
            <a:ext cx="426305" cy="230862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9" name="Textfeld 168"/>
          <p:cNvSpPr txBox="1"/>
          <p:nvPr userDrawn="1"/>
        </p:nvSpPr>
        <p:spPr>
          <a:xfrm rot="10800000" flipH="1" flipV="1">
            <a:off x="5013376" y="5011835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4" name="Rechteck 173"/>
          <p:cNvSpPr/>
          <p:nvPr userDrawn="1"/>
        </p:nvSpPr>
        <p:spPr>
          <a:xfrm>
            <a:off x="3200727" y="4998581"/>
            <a:ext cx="197321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Masteransicht schließen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6" name="Gruppieren 245"/>
          <p:cNvGrpSpPr/>
          <p:nvPr userDrawn="1"/>
        </p:nvGrpSpPr>
        <p:grpSpPr>
          <a:xfrm>
            <a:off x="7278717" y="603895"/>
            <a:ext cx="917705" cy="446650"/>
            <a:chOff x="7278717" y="603895"/>
            <a:chExt cx="917705" cy="446650"/>
          </a:xfrm>
        </p:grpSpPr>
        <p:cxnSp>
          <p:nvCxnSpPr>
            <p:cNvPr id="114" name="Gerade Verbindung 113"/>
            <p:cNvCxnSpPr/>
            <p:nvPr userDrawn="1"/>
          </p:nvCxnSpPr>
          <p:spPr>
            <a:xfrm rot="16200000" flipH="1">
              <a:off x="7088330" y="817142"/>
              <a:ext cx="426497" cy="3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221"/>
            <p:cNvCxnSpPr/>
            <p:nvPr userDrawn="1"/>
          </p:nvCxnSpPr>
          <p:spPr>
            <a:xfrm>
              <a:off x="7297257" y="603895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3" name="Ellipse 242"/>
            <p:cNvSpPr/>
            <p:nvPr userDrawn="1"/>
          </p:nvSpPr>
          <p:spPr>
            <a:xfrm>
              <a:off x="7278717" y="10048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6" name="Textfeld 235"/>
          <p:cNvSpPr txBox="1"/>
          <p:nvPr userDrawn="1"/>
        </p:nvSpPr>
        <p:spPr>
          <a:xfrm flipH="1">
            <a:off x="1419771" y="2093382"/>
            <a:ext cx="1856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Nam</a:t>
            </a:r>
            <a:r>
              <a:rPr lang="de-DE" sz="1100" b="1" baseline="0" dirty="0">
                <a:solidFill>
                  <a:schemeClr val="bg1"/>
                </a:solidFill>
              </a:rPr>
              <a:t>e der </a:t>
            </a:r>
            <a:r>
              <a:rPr lang="de-DE" sz="1100" b="1" i="1" baseline="0" dirty="0">
                <a:solidFill>
                  <a:schemeClr val="bg1"/>
                </a:solidFill>
              </a:rPr>
              <a:t>Abteilung</a:t>
            </a:r>
          </a:p>
          <a:p>
            <a:r>
              <a:rPr lang="de-DE" sz="1100" b="0" i="1" baseline="0" dirty="0">
                <a:solidFill>
                  <a:schemeClr val="bg1"/>
                </a:solidFill>
              </a:rPr>
              <a:t>einfügen im Folienmaster</a:t>
            </a:r>
            <a:endParaRPr lang="de-DE" sz="1100" b="0" i="1" dirty="0">
              <a:solidFill>
                <a:schemeClr val="bg1"/>
              </a:solidFill>
            </a:endParaRPr>
          </a:p>
        </p:txBody>
      </p:sp>
      <p:grpSp>
        <p:nvGrpSpPr>
          <p:cNvPr id="237" name="Gruppieren 236"/>
          <p:cNvGrpSpPr/>
          <p:nvPr userDrawn="1"/>
        </p:nvGrpSpPr>
        <p:grpSpPr>
          <a:xfrm flipH="1">
            <a:off x="1011704" y="2194705"/>
            <a:ext cx="391944" cy="45719"/>
            <a:chOff x="7619164" y="901392"/>
            <a:chExt cx="391944" cy="45719"/>
          </a:xfrm>
        </p:grpSpPr>
        <p:cxnSp>
          <p:nvCxnSpPr>
            <p:cNvPr id="238" name="Gerade Verbindung 237"/>
            <p:cNvCxnSpPr/>
            <p:nvPr userDrawn="1"/>
          </p:nvCxnSpPr>
          <p:spPr>
            <a:xfrm flipH="1">
              <a:off x="7642025" y="924251"/>
              <a:ext cx="369083" cy="1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Ellipse 238"/>
            <p:cNvSpPr/>
            <p:nvPr userDrawn="1"/>
          </p:nvSpPr>
          <p:spPr>
            <a:xfrm>
              <a:off x="7619164" y="9013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240" name="Gerade Verbindung mit Pfeil 239"/>
          <p:cNvCxnSpPr/>
          <p:nvPr userDrawn="1"/>
        </p:nvCxnSpPr>
        <p:spPr>
          <a:xfrm>
            <a:off x="1011704" y="2217565"/>
            <a:ext cx="0" cy="4091755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9" name="Ellipse 248"/>
          <p:cNvSpPr/>
          <p:nvPr userDrawn="1"/>
        </p:nvSpPr>
        <p:spPr>
          <a:xfrm>
            <a:off x="8356782" y="539711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1419771" y="3293020"/>
            <a:ext cx="4756243" cy="6283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644" r="6528" b="3031"/>
          <a:stretch/>
        </p:blipFill>
        <p:spPr>
          <a:xfrm>
            <a:off x="5530748" y="4835430"/>
            <a:ext cx="746457" cy="76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pieren 6"/>
          <p:cNvGrpSpPr/>
          <p:nvPr userDrawn="1"/>
        </p:nvGrpSpPr>
        <p:grpSpPr>
          <a:xfrm>
            <a:off x="8357452" y="5397116"/>
            <a:ext cx="535028" cy="917704"/>
            <a:chOff x="8357452" y="5397116"/>
            <a:chExt cx="535028" cy="917704"/>
          </a:xfrm>
        </p:grpSpPr>
        <p:cxnSp>
          <p:nvCxnSpPr>
            <p:cNvPr id="38" name="Gerade Verbindung 37"/>
            <p:cNvCxnSpPr/>
            <p:nvPr userDrawn="1"/>
          </p:nvCxnSpPr>
          <p:spPr>
            <a:xfrm flipH="1">
              <a:off x="8377607" y="5419974"/>
              <a:ext cx="514873" cy="6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 rot="5400000">
              <a:off x="8442897" y="5865238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 userDrawn="1"/>
          </p:nvSpPr>
          <p:spPr>
            <a:xfrm rot="5400000">
              <a:off x="8357452" y="53971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3" name="Rechteck 42"/>
          <p:cNvSpPr/>
          <p:nvPr userDrawn="1"/>
        </p:nvSpPr>
        <p:spPr>
          <a:xfrm>
            <a:off x="2917208" y="3473780"/>
            <a:ext cx="378000" cy="324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/>
          <p:cNvSpPr/>
          <p:nvPr userDrawn="1"/>
        </p:nvSpPr>
        <p:spPr>
          <a:xfrm>
            <a:off x="5013373" y="3318375"/>
            <a:ext cx="342000" cy="12175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89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bschnitt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187450" y="1844328"/>
            <a:ext cx="6264870" cy="12245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1187623" y="3068861"/>
            <a:ext cx="3830465" cy="208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1"/>
          </p:nvPr>
        </p:nvSpPr>
        <p:spPr>
          <a:xfrm>
            <a:off x="5083170" y="3068861"/>
            <a:ext cx="2368555" cy="20885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3629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5"/>
          </p:nvPr>
        </p:nvSpPr>
        <p:spPr>
          <a:xfrm>
            <a:off x="1187451" y="1485553"/>
            <a:ext cx="7364512" cy="39596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5384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8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cxnSp>
        <p:nvCxnSpPr>
          <p:cNvPr id="7" name="Gerade Verbindung 6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2900" y="3860800"/>
            <a:ext cx="5040313" cy="12243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 </a:t>
            </a:r>
          </a:p>
          <a:p>
            <a:pPr lvl="0"/>
            <a:r>
              <a:rPr lang="de-DE" dirty="0"/>
              <a:t>Aufmerksamkeit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222753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Neue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Folie erstellen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50" y="1268760"/>
            <a:ext cx="38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Layoutvorlagen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einfügen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43853"/>
          <a:stretch/>
        </p:blipFill>
        <p:spPr>
          <a:xfrm>
            <a:off x="4139952" y="1919783"/>
            <a:ext cx="3600400" cy="366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feld 27"/>
          <p:cNvSpPr txBox="1"/>
          <p:nvPr userDrawn="1"/>
        </p:nvSpPr>
        <p:spPr>
          <a:xfrm>
            <a:off x="1187449" y="1991791"/>
            <a:ext cx="245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 der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Registrierkarte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finden Sie unter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Neue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Folie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angelegten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Mustervorlagen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wählen Sie den Folientyp aus,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den Sie verwenden möchten.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ichtungspfeil 28"/>
          <p:cNvSpPr/>
          <p:nvPr userDrawn="1"/>
        </p:nvSpPr>
        <p:spPr>
          <a:xfrm>
            <a:off x="3583965" y="2044111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Richtungspfeil 30"/>
          <p:cNvSpPr/>
          <p:nvPr userDrawn="1"/>
        </p:nvSpPr>
        <p:spPr>
          <a:xfrm>
            <a:off x="3583965" y="2382039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967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623" y="980728"/>
            <a:ext cx="345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Grundsätzliches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62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Schrift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Farbe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feld 27"/>
          <p:cNvSpPr txBox="1"/>
          <p:nvPr userDrawn="1"/>
        </p:nvSpPr>
        <p:spPr>
          <a:xfrm>
            <a:off x="1187450" y="2780928"/>
            <a:ext cx="3662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Titel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/ Überschriften  </a:t>
            </a:r>
          </a:p>
          <a:p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 20 pt</a:t>
            </a:r>
          </a:p>
          <a:p>
            <a:endParaRPr lang="de-DE" sz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20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Untertitel</a:t>
            </a:r>
          </a:p>
          <a:p>
            <a:r>
              <a:rPr lang="de-DE" sz="12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</a:t>
            </a: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18 pt kursiv</a:t>
            </a:r>
          </a:p>
          <a:p>
            <a:endParaRPr lang="de-DE" sz="12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6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übrigen Texte</a:t>
            </a: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max. 18 pt min. 12 pt</a:t>
            </a: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FontTx/>
              <a:buNone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Alle Texte sind  linksbündig auszurichten</a:t>
            </a:r>
            <a:r>
              <a:rPr lang="de-DE" sz="1200" i="0" baseline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FontTx/>
              <a:buNone/>
            </a:pPr>
            <a:endParaRPr lang="de-DE" sz="1200" i="0" baseline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017841" y="1877923"/>
            <a:ext cx="252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Schriftfarbe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7624" y="1877923"/>
            <a:ext cx="3662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Schriftart</a:t>
            </a:r>
            <a:endParaRPr lang="de-DE" sz="1600" b="0" i="0" u="none" strike="noStrike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de-DE" sz="16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Arial</a:t>
            </a:r>
            <a:endParaRPr lang="de-DE" sz="16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323528" y="1268760"/>
            <a:ext cx="88204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1187624" y="908720"/>
            <a:ext cx="0" cy="51125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chtungspfeil 20"/>
          <p:cNvSpPr/>
          <p:nvPr userDrawn="1"/>
        </p:nvSpPr>
        <p:spPr>
          <a:xfrm rot="16200000">
            <a:off x="587452" y="1387938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ichtungspfeil 21"/>
          <p:cNvSpPr/>
          <p:nvPr userDrawn="1"/>
        </p:nvSpPr>
        <p:spPr>
          <a:xfrm rot="10800000">
            <a:off x="1187624" y="4964980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420" r="26401" b="1824"/>
          <a:stretch/>
        </p:blipFill>
        <p:spPr>
          <a:xfrm>
            <a:off x="6659480" y="2416744"/>
            <a:ext cx="1163366" cy="205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 userDrawn="1"/>
        </p:nvSpPr>
        <p:spPr>
          <a:xfrm>
            <a:off x="5148064" y="2888636"/>
            <a:ext cx="741964" cy="6024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 Verbindung mit Pfeil 33"/>
          <p:cNvCxnSpPr/>
          <p:nvPr userDrawn="1"/>
        </p:nvCxnSpPr>
        <p:spPr>
          <a:xfrm flipH="1">
            <a:off x="5724130" y="3240569"/>
            <a:ext cx="1046912" cy="0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6771042" y="3176329"/>
            <a:ext cx="116342" cy="126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6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7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612900" y="3860801"/>
            <a:ext cx="5695404" cy="504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der Präsentation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12900" y="4365104"/>
            <a:ext cx="5695950" cy="5040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119216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/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8" y="1701453"/>
            <a:ext cx="6048847" cy="3725146"/>
          </a:xfrm>
          <a:prstGeom prst="rect">
            <a:avLst/>
          </a:prstGeom>
        </p:spPr>
        <p:txBody>
          <a:bodyPr/>
          <a:lstStyle>
            <a:lvl1pPr marL="514350" indent="-514350">
              <a:spcBef>
                <a:spcPts val="300"/>
              </a:spcBef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+mj-lt"/>
              <a:buNone/>
              <a:defRPr sz="1800"/>
            </a:lvl2pPr>
            <a:lvl3pPr marL="914400" indent="0">
              <a:buFont typeface="+mj-lt"/>
              <a:buNone/>
              <a:defRPr sz="1800"/>
            </a:lvl3pPr>
            <a:lvl4pPr marL="1371600" indent="0">
              <a:buFont typeface="+mj-lt"/>
              <a:buNone/>
              <a:defRPr sz="1800"/>
            </a:lvl4pPr>
            <a:lvl5pPr marL="1828800" indent="0">
              <a:buFont typeface="+mj-lt"/>
              <a:buNone/>
              <a:defRPr sz="1800"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5"/>
            <a:ext cx="1872383" cy="3603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24538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0011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355976" y="1341189"/>
            <a:ext cx="3887788" cy="3594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87450" y="1844426"/>
            <a:ext cx="3096518" cy="3090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2040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724128" y="1773238"/>
            <a:ext cx="3419872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0" y="1773238"/>
            <a:ext cx="5630863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+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23954" y="5009243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189153" y="3350187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 rot="10800000" flipH="1">
            <a:off x="1556973" y="1442175"/>
            <a:ext cx="970460" cy="435441"/>
            <a:chOff x="6623318" y="1409381"/>
            <a:chExt cx="829002" cy="576064"/>
          </a:xfrm>
        </p:grpSpPr>
        <p:cxnSp>
          <p:nvCxnSpPr>
            <p:cNvPr id="29" name="Gerade Verbindung 28"/>
            <p:cNvCxnSpPr/>
            <p:nvPr userDrawn="1"/>
          </p:nvCxnSpPr>
          <p:spPr>
            <a:xfrm rot="10800000" flipH="1"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 userDrawn="1"/>
        </p:nvGrpSpPr>
        <p:grpSpPr>
          <a:xfrm rot="10800000">
            <a:off x="6757107" y="2924944"/>
            <a:ext cx="936104" cy="435442"/>
            <a:chOff x="6652666" y="1409380"/>
            <a:chExt cx="799654" cy="576065"/>
          </a:xfrm>
        </p:grpSpPr>
        <p:cxnSp>
          <p:nvCxnSpPr>
            <p:cNvPr id="40" name="Gerade Verbindung 39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>
          <a:xfrm>
            <a:off x="1556973" y="4544710"/>
            <a:ext cx="970460" cy="435441"/>
            <a:chOff x="6623318" y="1409381"/>
            <a:chExt cx="829002" cy="576064"/>
          </a:xfrm>
        </p:grpSpPr>
        <p:cxnSp>
          <p:nvCxnSpPr>
            <p:cNvPr id="43" name="Gerade Verbindung 42"/>
            <p:cNvCxnSpPr/>
            <p:nvPr userDrawn="1"/>
          </p:nvCxnSpPr>
          <p:spPr>
            <a:xfrm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75656" y="4544710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7" name="Gruppieren 26"/>
          <p:cNvGrpSpPr/>
          <p:nvPr userDrawn="1"/>
        </p:nvGrpSpPr>
        <p:grpSpPr>
          <a:xfrm rot="10800000" flipV="1">
            <a:off x="6755902" y="5010083"/>
            <a:ext cx="936104" cy="435442"/>
            <a:chOff x="6652666" y="1409380"/>
            <a:chExt cx="799654" cy="576065"/>
          </a:xfrm>
        </p:grpSpPr>
        <p:cxnSp>
          <p:nvCxnSpPr>
            <p:cNvPr id="31" name="Gerade Verbindung 30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75656" y="1877616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/>
          </p:nvPr>
        </p:nvSpPr>
        <p:spPr>
          <a:xfrm>
            <a:off x="2634196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4" name="Bildplatzhalter 3"/>
          <p:cNvSpPr>
            <a:spLocks noGrp="1"/>
          </p:cNvSpPr>
          <p:nvPr>
            <p:ph type="pic" sz="quarter" idx="20"/>
          </p:nvPr>
        </p:nvSpPr>
        <p:spPr>
          <a:xfrm>
            <a:off x="4700054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3"/>
          <p:cNvSpPr>
            <a:spLocks noGrp="1"/>
          </p:cNvSpPr>
          <p:nvPr>
            <p:ph type="pic" sz="quarter" idx="21"/>
          </p:nvPr>
        </p:nvSpPr>
        <p:spPr>
          <a:xfrm>
            <a:off x="2634196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700054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85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456"/>
          <a:stretch/>
        </p:blipFill>
        <p:spPr>
          <a:xfrm>
            <a:off x="1" y="6167684"/>
            <a:ext cx="9144000" cy="6475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3722" y="6577418"/>
            <a:ext cx="4045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b="0" u="none" dirty="0">
                <a:solidFill>
                  <a:schemeClr val="bg1">
                    <a:lumMod val="50000"/>
                  </a:schemeClr>
                </a:solidFill>
              </a:rPr>
              <a:t>Stadt Soest – Abteilung</a:t>
            </a:r>
            <a:r>
              <a:rPr lang="de-DE" altLang="de-DE" sz="800" b="0" u="none" baseline="0" dirty="0">
                <a:solidFill>
                  <a:schemeClr val="bg1">
                    <a:lumMod val="50000"/>
                  </a:schemeClr>
                </a:solidFill>
              </a:rPr>
              <a:t>  3.00 Stadtentwicklung und Bauordnung</a:t>
            </a:r>
            <a:endParaRPr lang="de-DE" altLang="de-DE" sz="800" b="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8"/>
          <p:cNvSpPr txBox="1">
            <a:spLocks/>
          </p:cNvSpPr>
          <p:nvPr/>
        </p:nvSpPr>
        <p:spPr>
          <a:xfrm>
            <a:off x="8172400" y="445542"/>
            <a:ext cx="936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0F734F-43AB-4024-AA7B-72D4A4BF9E6D}" type="datetime1"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09.11.2022</a:t>
            </a:fld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Foliennummernplatzhalter 20"/>
          <p:cNvSpPr txBox="1">
            <a:spLocks/>
          </p:cNvSpPr>
          <p:nvPr/>
        </p:nvSpPr>
        <p:spPr>
          <a:xfrm>
            <a:off x="8775104" y="6371093"/>
            <a:ext cx="54942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95E46-3784-4222-BBA3-2A54C7011765}" type="slidenum">
              <a:rPr lang="de-DE" sz="11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‹Nr.›</a:t>
            </a:fld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3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2" r:id="rId4"/>
    <p:sldLayoutId id="2147483654" r:id="rId5"/>
    <p:sldLayoutId id="2147483657" r:id="rId6"/>
    <p:sldLayoutId id="2147483658" r:id="rId7"/>
    <p:sldLayoutId id="2147483650" r:id="rId8"/>
    <p:sldLayoutId id="2147483653" r:id="rId9"/>
    <p:sldLayoutId id="2147483659" r:id="rId10"/>
    <p:sldLayoutId id="2147483656" r:id="rId11"/>
    <p:sldLayoutId id="2147483651" r:id="rId12"/>
    <p:sldLayoutId id="2147483655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Gestaltungsbeirat der Stadt Soest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5. Sitzung 2022</a:t>
            </a:r>
          </a:p>
          <a:p>
            <a:r>
              <a:rPr lang="de-DE" sz="2000" dirty="0"/>
              <a:t>Mittwoch, den 16.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834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0D3FE6-32ED-4A64-A88D-158E9F5105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8" y="1212160"/>
            <a:ext cx="4416135" cy="50760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8A7278-7233-4339-BFE5-2C4FCFB885AB}"/>
              </a:ext>
            </a:extLst>
          </p:cNvPr>
          <p:cNvSpPr txBox="1"/>
          <p:nvPr/>
        </p:nvSpPr>
        <p:spPr>
          <a:xfrm>
            <a:off x="971600" y="821060"/>
            <a:ext cx="2123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Neue Planung, Lageplan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6F42D5-D933-49AB-995B-0FAB18E33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23" y="1166115"/>
            <a:ext cx="2434319" cy="27192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330D9A-CB74-408E-9B56-96D4E9FBE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372256"/>
            <a:ext cx="2434319" cy="15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0AEBFC-A617-4A45-A243-826F3D637B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8" y="908720"/>
            <a:ext cx="8384263" cy="51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F81721-6A4D-4829-A2EC-32B938E102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29" y="1067280"/>
            <a:ext cx="6740941" cy="50557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1BCD79-19D2-4AD7-B86C-4D128157A72D}"/>
              </a:ext>
            </a:extLst>
          </p:cNvPr>
          <p:cNvSpPr txBox="1"/>
          <p:nvPr/>
        </p:nvSpPr>
        <p:spPr>
          <a:xfrm>
            <a:off x="395536" y="821060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Modellfoto, Draufsicht</a:t>
            </a:r>
          </a:p>
        </p:txBody>
      </p:sp>
    </p:spTree>
    <p:extLst>
      <p:ext uri="{BB962C8B-B14F-4D97-AF65-F5344CB8AC3E}">
        <p14:creationId xmlns:p14="http://schemas.microsoft.com/office/powerpoint/2010/main" val="118782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F81721-6A4D-4829-A2EC-32B938E102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29" y="1067280"/>
            <a:ext cx="6740942" cy="50557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1BCD79-19D2-4AD7-B86C-4D128157A72D}"/>
              </a:ext>
            </a:extLst>
          </p:cNvPr>
          <p:cNvSpPr txBox="1"/>
          <p:nvPr/>
        </p:nvSpPr>
        <p:spPr>
          <a:xfrm>
            <a:off x="395536" y="821059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Modellfoto, Blickrichtung aus der Grundstückszufahrt</a:t>
            </a:r>
          </a:p>
        </p:txBody>
      </p:sp>
    </p:spTree>
    <p:extLst>
      <p:ext uri="{BB962C8B-B14F-4D97-AF65-F5344CB8AC3E}">
        <p14:creationId xmlns:p14="http://schemas.microsoft.com/office/powerpoint/2010/main" val="303857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F81721-6A4D-4829-A2EC-32B938E102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29" y="1073086"/>
            <a:ext cx="3264363" cy="24482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F5DF00B-E042-41C0-AB1B-C051813431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37" y="1073086"/>
            <a:ext cx="3264363" cy="24482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02B16C-4F75-45E2-83B8-2B3F789BFB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00" y="3645024"/>
            <a:ext cx="3264363" cy="24482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51C72F-0475-433A-B424-0B9289558B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08" y="3645024"/>
            <a:ext cx="3264363" cy="244827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572FC3-4E3B-4A10-AFE9-AC0F60A07DF6}"/>
              </a:ext>
            </a:extLst>
          </p:cNvPr>
          <p:cNvSpPr txBox="1"/>
          <p:nvPr/>
        </p:nvSpPr>
        <p:spPr>
          <a:xfrm>
            <a:off x="395536" y="821061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Modellfotos, Vogelperspektive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56F08D-C34C-4915-8DCD-EFD8841C2E2E}"/>
              </a:ext>
            </a:extLst>
          </p:cNvPr>
          <p:cNvSpPr txBox="1"/>
          <p:nvPr/>
        </p:nvSpPr>
        <p:spPr>
          <a:xfrm>
            <a:off x="1187624" y="1073086"/>
            <a:ext cx="78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Südost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195DE0-2C90-4086-9FB8-28107D5077C8}"/>
              </a:ext>
            </a:extLst>
          </p:cNvPr>
          <p:cNvSpPr txBox="1"/>
          <p:nvPr/>
        </p:nvSpPr>
        <p:spPr>
          <a:xfrm>
            <a:off x="4628535" y="1073085"/>
            <a:ext cx="78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Nordost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323641-ABA0-465D-A862-4A2C1E3E8E0F}"/>
              </a:ext>
            </a:extLst>
          </p:cNvPr>
          <p:cNvSpPr txBox="1"/>
          <p:nvPr/>
        </p:nvSpPr>
        <p:spPr>
          <a:xfrm>
            <a:off x="1201529" y="3645024"/>
            <a:ext cx="78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Nordwest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690340-F4CC-48ED-B53D-46DA2ABD5962}"/>
              </a:ext>
            </a:extLst>
          </p:cNvPr>
          <p:cNvSpPr txBox="1"/>
          <p:nvPr/>
        </p:nvSpPr>
        <p:spPr>
          <a:xfrm>
            <a:off x="4642440" y="3645023"/>
            <a:ext cx="78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Südwest</a:t>
            </a:r>
          </a:p>
        </p:txBody>
      </p:sp>
    </p:spTree>
    <p:extLst>
      <p:ext uri="{BB962C8B-B14F-4D97-AF65-F5344CB8AC3E}">
        <p14:creationId xmlns:p14="http://schemas.microsoft.com/office/powerpoint/2010/main" val="282614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F81721-6A4D-4829-A2EC-32B938E10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/>
          <a:stretch/>
        </p:blipFill>
        <p:spPr>
          <a:xfrm>
            <a:off x="0" y="1067280"/>
            <a:ext cx="9144000" cy="50557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1BCD79-19D2-4AD7-B86C-4D128157A72D}"/>
              </a:ext>
            </a:extLst>
          </p:cNvPr>
          <p:cNvSpPr txBox="1"/>
          <p:nvPr/>
        </p:nvSpPr>
        <p:spPr>
          <a:xfrm>
            <a:off x="971600" y="821060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Perspektive , Blickrichtung aus der Grundstückszufahrt</a:t>
            </a:r>
          </a:p>
        </p:txBody>
      </p:sp>
    </p:spTree>
    <p:extLst>
      <p:ext uri="{BB962C8B-B14F-4D97-AF65-F5344CB8AC3E}">
        <p14:creationId xmlns:p14="http://schemas.microsoft.com/office/powerpoint/2010/main" val="407500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1763688" y="3860800"/>
            <a:ext cx="5040313" cy="1224384"/>
          </a:xfrm>
        </p:spPr>
        <p:txBody>
          <a:bodyPr/>
          <a:lstStyle/>
          <a:p>
            <a:pPr algn="ctr"/>
            <a:r>
              <a:rPr lang="de-DE" dirty="0"/>
              <a:t>Vielen Dank für Ihre Aufmerksamkeit</a:t>
            </a:r>
            <a:r>
              <a:rPr lang="de-DE" spc="-300" dirty="0"/>
              <a:t> 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1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E210EC-6E82-4A7E-87F8-BAE256EA6B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EF198E2-376B-423A-BA9F-8E2D9935FA7A}"/>
              </a:ext>
            </a:extLst>
          </p:cNvPr>
          <p:cNvSpPr txBox="1">
            <a:spLocks/>
          </p:cNvSpPr>
          <p:nvPr/>
        </p:nvSpPr>
        <p:spPr>
          <a:xfrm>
            <a:off x="1187448" y="1700808"/>
            <a:ext cx="6840936" cy="3599755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spcBef>
                <a:spcPts val="300"/>
              </a:spcBef>
              <a:buFont typeface="+mj-lt"/>
              <a:buAutoNum type="arabicPeriod"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u="sng" dirty="0"/>
              <a:t>TOP 1</a:t>
            </a:r>
            <a:r>
              <a:rPr lang="de-DE" dirty="0"/>
              <a:t>	Altes Pastorat, </a:t>
            </a:r>
            <a:r>
              <a:rPr lang="de-DE" dirty="0" err="1"/>
              <a:t>Meiningsen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Inklusiver Mehrgenerationen-Wohnhof</a:t>
            </a:r>
          </a:p>
          <a:p>
            <a:pPr marL="0" indent="0">
              <a:buNone/>
            </a:pPr>
            <a:r>
              <a:rPr lang="de-DE" sz="1400" dirty="0"/>
              <a:t>	Wiedervorlage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Font typeface="+mj-lt"/>
              <a:buNone/>
            </a:pPr>
            <a:r>
              <a:rPr lang="de-DE" dirty="0"/>
              <a:t>	</a:t>
            </a:r>
          </a:p>
          <a:p>
            <a:pPr marL="0" indent="0">
              <a:buFont typeface="+mj-lt"/>
              <a:buNone/>
            </a:pPr>
            <a:r>
              <a:rPr lang="de-D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34441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C690AF-D1DC-4E22-B5D3-8FF03467D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" y="984506"/>
            <a:ext cx="7551407" cy="518397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4A3C015-2F08-459A-94ED-B3D4C7926D27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 im Stadtgebiet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C8D573-73B1-4B70-95A2-DF503680E2F2}"/>
              </a:ext>
            </a:extLst>
          </p:cNvPr>
          <p:cNvSpPr/>
          <p:nvPr/>
        </p:nvSpPr>
        <p:spPr>
          <a:xfrm>
            <a:off x="2767905" y="4725144"/>
            <a:ext cx="144016" cy="144016"/>
          </a:xfrm>
          <a:prstGeom prst="ellipse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1107C2-7033-4538-800D-29EE3CC47678}"/>
              </a:ext>
            </a:extLst>
          </p:cNvPr>
          <p:cNvSpPr txBox="1"/>
          <p:nvPr/>
        </p:nvSpPr>
        <p:spPr>
          <a:xfrm>
            <a:off x="2444805" y="4413946"/>
            <a:ext cx="934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 err="1"/>
              <a:t>Meiningsen</a:t>
            </a:r>
            <a:endParaRPr lang="de-DE" sz="1000" b="1" i="1" dirty="0"/>
          </a:p>
        </p:txBody>
      </p:sp>
    </p:spTree>
    <p:extLst>
      <p:ext uri="{BB962C8B-B14F-4D97-AF65-F5344CB8AC3E}">
        <p14:creationId xmlns:p14="http://schemas.microsoft.com/office/powerpoint/2010/main" val="119405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AB58CAE-65C6-4C45-8287-432B03FA6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2" y="992354"/>
            <a:ext cx="7533854" cy="51682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033172A-5D26-4469-A853-5472F71A2AB6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Aktuelles Luftbild</a:t>
            </a:r>
          </a:p>
        </p:txBody>
      </p:sp>
    </p:spTree>
    <p:extLst>
      <p:ext uri="{BB962C8B-B14F-4D97-AF65-F5344CB8AC3E}">
        <p14:creationId xmlns:p14="http://schemas.microsoft.com/office/powerpoint/2010/main" val="215334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102B33-FB92-40CC-8503-6C9325C1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4" y="1412776"/>
            <a:ext cx="4075576" cy="388843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3751C7-CEFD-495F-AA04-C276ECE0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08" y="1412776"/>
            <a:ext cx="4732104" cy="38884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5931C6-2FC6-4C18-88A2-16A10F58DF31}"/>
              </a:ext>
            </a:extLst>
          </p:cNvPr>
          <p:cNvSpPr txBox="1"/>
          <p:nvPr/>
        </p:nvSpPr>
        <p:spPr>
          <a:xfrm>
            <a:off x="971600" y="5752939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Ansichten Schrägluftbilder</a:t>
            </a:r>
          </a:p>
        </p:txBody>
      </p:sp>
    </p:spTree>
    <p:extLst>
      <p:ext uri="{BB962C8B-B14F-4D97-AF65-F5344CB8AC3E}">
        <p14:creationId xmlns:p14="http://schemas.microsoft.com/office/powerpoint/2010/main" val="148536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44A292F-76E0-42E2-A576-A93B96D9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1" y="1002594"/>
            <a:ext cx="7522217" cy="51477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796608-1B78-48EE-B0DF-2B01639BAD3E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Kataster</a:t>
            </a:r>
          </a:p>
        </p:txBody>
      </p:sp>
    </p:spTree>
    <p:extLst>
      <p:ext uri="{BB962C8B-B14F-4D97-AF65-F5344CB8AC3E}">
        <p14:creationId xmlns:p14="http://schemas.microsoft.com/office/powerpoint/2010/main" val="33289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C416EC-0CDE-49D9-B59A-D5E45E791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8" y="1008178"/>
            <a:ext cx="7487722" cy="51366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64D7A49-0922-4119-AF9D-E7E2E546404D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B-Plan</a:t>
            </a:r>
          </a:p>
        </p:txBody>
      </p:sp>
    </p:spTree>
    <p:extLst>
      <p:ext uri="{BB962C8B-B14F-4D97-AF65-F5344CB8AC3E}">
        <p14:creationId xmlns:p14="http://schemas.microsoft.com/office/powerpoint/2010/main" val="150429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5B7C57-BB0D-4B84-B8A3-2FA3996B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19836" r="2510" b="11399"/>
          <a:stretch/>
        </p:blipFill>
        <p:spPr>
          <a:xfrm>
            <a:off x="160449" y="1341066"/>
            <a:ext cx="4264773" cy="40321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FB1DC6-66B1-438A-887D-C03CBEEE9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9466" r="857" b="10925"/>
          <a:stretch/>
        </p:blipFill>
        <p:spPr>
          <a:xfrm>
            <a:off x="4716016" y="1340768"/>
            <a:ext cx="4265101" cy="40324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7A262D9-B3B4-4730-B60F-8A7D30D163BF}"/>
              </a:ext>
            </a:extLst>
          </p:cNvPr>
          <p:cNvSpPr txBox="1"/>
          <p:nvPr/>
        </p:nvSpPr>
        <p:spPr>
          <a:xfrm>
            <a:off x="971600" y="5752939"/>
            <a:ext cx="5472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Planungsvarianten aus der ersten Vorstellung des Bauvorhabens vom 18.11.2021 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B195E3-145F-4FB4-958A-072378177E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1852817" cy="14011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E63A7C-DC11-4C6D-80BA-F449F4BAAD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79" y="1134481"/>
            <a:ext cx="1852817" cy="13884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660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4906D8B-6132-4EC7-B8E4-936A2B8EBA56}"/>
              </a:ext>
            </a:extLst>
          </p:cNvPr>
          <p:cNvSpPr txBox="1"/>
          <p:nvPr/>
        </p:nvSpPr>
        <p:spPr>
          <a:xfrm>
            <a:off x="370426" y="825012"/>
            <a:ext cx="3697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Auszug aus dem Protokoll der Sitzung vom 18.11.2021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BABD881-8022-40BB-844E-6F022B709C7A}"/>
              </a:ext>
            </a:extLst>
          </p:cNvPr>
          <p:cNvGrpSpPr/>
          <p:nvPr/>
        </p:nvGrpSpPr>
        <p:grpSpPr>
          <a:xfrm>
            <a:off x="1331640" y="1196752"/>
            <a:ext cx="6219066" cy="4997343"/>
            <a:chOff x="1452365" y="1167961"/>
            <a:chExt cx="6042583" cy="485332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901E3CA-FD39-4656-9C00-B2F799D03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2365" y="4025238"/>
              <a:ext cx="6042583" cy="199605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E98D64F-DA28-472A-B4C5-B30015F2D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365" y="1167961"/>
              <a:ext cx="6042583" cy="2868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32548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Mustervorlage_4_3_Ver00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PowerPoint_Mustervorlage_4_3_Ver001</Template>
  <TotalTime>0</TotalTime>
  <Words>91</Words>
  <Application>Microsoft Office PowerPoint</Application>
  <PresentationFormat>Bildschirmpräsentation (4:3)</PresentationFormat>
  <Paragraphs>31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Arial</vt:lpstr>
      <vt:lpstr>PowerPoint_Mustervorlage_4_3_Ver001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Pfeffer, Claudia</dc:creator>
  <cp:lastModifiedBy>Pfeffer, Claudia</cp:lastModifiedBy>
  <cp:revision>680</cp:revision>
  <dcterms:created xsi:type="dcterms:W3CDTF">2019-01-02T14:00:03Z</dcterms:created>
  <dcterms:modified xsi:type="dcterms:W3CDTF">2022-11-09T07:07:44Z</dcterms:modified>
</cp:coreProperties>
</file>