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72" r:id="rId2"/>
    <p:sldId id="365" r:id="rId3"/>
    <p:sldId id="396" r:id="rId4"/>
    <p:sldId id="397" r:id="rId5"/>
    <p:sldId id="398" r:id="rId6"/>
    <p:sldId id="329" r:id="rId7"/>
    <p:sldId id="399" r:id="rId8"/>
    <p:sldId id="400" r:id="rId9"/>
    <p:sldId id="401" r:id="rId10"/>
    <p:sldId id="450" r:id="rId11"/>
    <p:sldId id="438" r:id="rId12"/>
    <p:sldId id="449" r:id="rId13"/>
    <p:sldId id="404" r:id="rId14"/>
    <p:sldId id="406" r:id="rId15"/>
    <p:sldId id="407" r:id="rId16"/>
    <p:sldId id="408" r:id="rId17"/>
    <p:sldId id="409" r:id="rId18"/>
    <p:sldId id="431" r:id="rId19"/>
    <p:sldId id="432" r:id="rId20"/>
    <p:sldId id="437" r:id="rId21"/>
    <p:sldId id="436" r:id="rId22"/>
    <p:sldId id="435" r:id="rId23"/>
    <p:sldId id="434" r:id="rId24"/>
    <p:sldId id="433" r:id="rId25"/>
    <p:sldId id="439" r:id="rId26"/>
    <p:sldId id="442" r:id="rId27"/>
    <p:sldId id="441" r:id="rId28"/>
    <p:sldId id="440" r:id="rId29"/>
    <p:sldId id="443" r:id="rId30"/>
    <p:sldId id="411" r:id="rId31"/>
    <p:sldId id="412" r:id="rId32"/>
    <p:sldId id="413" r:id="rId33"/>
    <p:sldId id="414" r:id="rId34"/>
    <p:sldId id="415" r:id="rId35"/>
    <p:sldId id="417" r:id="rId36"/>
    <p:sldId id="416" r:id="rId37"/>
    <p:sldId id="418" r:id="rId38"/>
    <p:sldId id="452" r:id="rId39"/>
    <p:sldId id="427" r:id="rId40"/>
    <p:sldId id="420" r:id="rId41"/>
    <p:sldId id="419" r:id="rId42"/>
    <p:sldId id="421" r:id="rId43"/>
    <p:sldId id="423" r:id="rId44"/>
    <p:sldId id="422" r:id="rId45"/>
    <p:sldId id="425" r:id="rId46"/>
    <p:sldId id="430" r:id="rId47"/>
    <p:sldId id="428" r:id="rId48"/>
    <p:sldId id="429" r:id="rId49"/>
    <p:sldId id="457" r:id="rId50"/>
    <p:sldId id="454" r:id="rId51"/>
    <p:sldId id="453" r:id="rId52"/>
    <p:sldId id="455" r:id="rId53"/>
    <p:sldId id="456" r:id="rId54"/>
    <p:sldId id="389" r:id="rId55"/>
    <p:sldId id="307" r:id="rId56"/>
    <p:sldId id="390" r:id="rId57"/>
    <p:sldId id="391" r:id="rId58"/>
    <p:sldId id="392" r:id="rId59"/>
    <p:sldId id="445" r:id="rId60"/>
    <p:sldId id="424" r:id="rId61"/>
    <p:sldId id="366" r:id="rId62"/>
    <p:sldId id="393" r:id="rId63"/>
    <p:sldId id="394" r:id="rId64"/>
    <p:sldId id="386" r:id="rId65"/>
    <p:sldId id="444" r:id="rId66"/>
    <p:sldId id="377" r:id="rId67"/>
    <p:sldId id="451" r:id="rId68"/>
    <p:sldId id="395" r:id="rId69"/>
    <p:sldId id="446" r:id="rId70"/>
    <p:sldId id="447" r:id="rId71"/>
    <p:sldId id="448" r:id="rId72"/>
    <p:sldId id="274" r:id="rId7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nnecke, Arnd" initials="B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91D"/>
    <a:srgbClr val="9D9D9C"/>
    <a:srgbClr val="FF0E1E"/>
    <a:srgbClr val="E6E6E6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6568" autoAdjust="0"/>
  </p:normalViewPr>
  <p:slideViewPr>
    <p:cSldViewPr snapToObjects="1" showGuides="1">
      <p:cViewPr varScale="1">
        <p:scale>
          <a:sx n="65" d="100"/>
          <a:sy n="65" d="100"/>
        </p:scale>
        <p:origin x="1278" y="60"/>
      </p:cViewPr>
      <p:guideLst>
        <p:guide orient="horz" pos="799"/>
        <p:guide pos="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C8CBE-544A-46C3-8EB8-4C91EB70CCF4}" type="datetimeFigureOut">
              <a:rPr lang="de-DE" smtClean="0">
                <a:latin typeface="Arial" panose="020B0604020202020204" pitchFamily="34" charset="0"/>
              </a:rPr>
              <a:t>09.04.2021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37445-43C5-46C5-A9A4-A2CA7448BA8C}" type="slidenum">
              <a:rPr lang="de-DE" smtClean="0">
                <a:latin typeface="Arial" panose="020B0604020202020204" pitchFamily="34" charset="0"/>
              </a:rPr>
              <a:t>‹Nr.›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0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777FEC-0449-4EB5-8F6D-CF37BEE81A02}" type="datetimeFigureOut">
              <a:rPr lang="de-DE" smtClean="0"/>
              <a:pPr/>
              <a:t>09.04.2021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6E17B6F-4F49-4D1C-85BF-3E2D67ABF8E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07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17B6F-4F49-4D1C-85BF-3E2D67ABF8EC}" type="slidenum">
              <a:rPr lang="de-DE" smtClean="0"/>
              <a:pPr/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78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hteck 250"/>
          <p:cNvSpPr/>
          <p:nvPr userDrawn="1"/>
        </p:nvSpPr>
        <p:spPr>
          <a:xfrm>
            <a:off x="1246375" y="2064027"/>
            <a:ext cx="2025047" cy="555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8" name="Rechteck 247"/>
          <p:cNvSpPr/>
          <p:nvPr userDrawn="1"/>
        </p:nvSpPr>
        <p:spPr>
          <a:xfrm>
            <a:off x="7164288" y="5229200"/>
            <a:ext cx="1349308" cy="7341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7" name="Rechteck 246"/>
          <p:cNvSpPr/>
          <p:nvPr userDrawn="1"/>
        </p:nvSpPr>
        <p:spPr>
          <a:xfrm>
            <a:off x="7164288" y="817143"/>
            <a:ext cx="1224136" cy="7956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Textfeld 84"/>
          <p:cNvSpPr txBox="1"/>
          <p:nvPr userDrawn="1"/>
        </p:nvSpPr>
        <p:spPr>
          <a:xfrm>
            <a:off x="7221990" y="5296206"/>
            <a:ext cx="1108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</a:rPr>
              <a:t>Seitenzahlen</a:t>
            </a:r>
          </a:p>
          <a:p>
            <a:r>
              <a:rPr lang="de-DE" sz="1100" i="1" dirty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87" name="Textfeld 86"/>
          <p:cNvSpPr txBox="1"/>
          <p:nvPr userDrawn="1"/>
        </p:nvSpPr>
        <p:spPr>
          <a:xfrm>
            <a:off x="7321725" y="908720"/>
            <a:ext cx="1191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i="0" dirty="0">
                <a:solidFill>
                  <a:schemeClr val="bg1"/>
                </a:solidFill>
              </a:rPr>
              <a:t>Datum</a:t>
            </a:r>
          </a:p>
          <a:p>
            <a:r>
              <a:rPr lang="de-DE" sz="1100" i="1" dirty="0">
                <a:solidFill>
                  <a:schemeClr val="bg1"/>
                </a:solidFill>
              </a:rPr>
              <a:t>automatische</a:t>
            </a:r>
            <a:r>
              <a:rPr lang="de-DE" sz="1100" i="1" baseline="0" dirty="0">
                <a:solidFill>
                  <a:schemeClr val="bg1"/>
                </a:solidFill>
              </a:rPr>
              <a:t> </a:t>
            </a:r>
          </a:p>
          <a:p>
            <a:r>
              <a:rPr lang="de-DE" sz="1100" i="1" baseline="0" dirty="0">
                <a:solidFill>
                  <a:schemeClr val="bg1"/>
                </a:solidFill>
              </a:rPr>
              <a:t>Anpassung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Anleitung &amp; Information 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49" y="1268760"/>
            <a:ext cx="611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zur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Benutzung der Präsentationsvorlage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4" name="Textfeld 153"/>
          <p:cNvSpPr txBox="1"/>
          <p:nvPr userDrawn="1"/>
        </p:nvSpPr>
        <p:spPr>
          <a:xfrm>
            <a:off x="3203848" y="4134473"/>
            <a:ext cx="307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Schaltfläche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Folienmaster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</a:p>
        </p:txBody>
      </p:sp>
      <p:sp>
        <p:nvSpPr>
          <p:cNvPr id="155" name="Richtungspfeil 154"/>
          <p:cNvSpPr/>
          <p:nvPr userDrawn="1"/>
        </p:nvSpPr>
        <p:spPr>
          <a:xfrm rot="16200000">
            <a:off x="2890281" y="4088576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6" name="Textfeld 155"/>
          <p:cNvSpPr txBox="1"/>
          <p:nvPr userDrawn="1"/>
        </p:nvSpPr>
        <p:spPr>
          <a:xfrm>
            <a:off x="2987824" y="4160113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2" name="Textfeld 141"/>
          <p:cNvSpPr txBox="1"/>
          <p:nvPr userDrawn="1"/>
        </p:nvSpPr>
        <p:spPr>
          <a:xfrm>
            <a:off x="2267744" y="2846114"/>
            <a:ext cx="28270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Registrierkarte </a:t>
            </a: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Ansicht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auswählen </a:t>
            </a:r>
          </a:p>
        </p:txBody>
      </p:sp>
      <p:sp>
        <p:nvSpPr>
          <p:cNvPr id="158" name="Richtungspfeil 157"/>
          <p:cNvSpPr/>
          <p:nvPr userDrawn="1"/>
        </p:nvSpPr>
        <p:spPr>
          <a:xfrm rot="5400000">
            <a:off x="4932387" y="2964258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0" name="Textfeld 159"/>
          <p:cNvSpPr txBox="1"/>
          <p:nvPr userDrawn="1"/>
        </p:nvSpPr>
        <p:spPr>
          <a:xfrm>
            <a:off x="5029930" y="285160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6" name="Richtungspfeil 205"/>
          <p:cNvSpPr/>
          <p:nvPr userDrawn="1"/>
        </p:nvSpPr>
        <p:spPr>
          <a:xfrm rot="16200000" flipH="1" flipV="1">
            <a:off x="1378162" y="4756422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7" name="Textfeld 206"/>
          <p:cNvSpPr txBox="1"/>
          <p:nvPr userDrawn="1"/>
        </p:nvSpPr>
        <p:spPr>
          <a:xfrm rot="10800000" flipH="1" flipV="1">
            <a:off x="1475705" y="4692027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8" name="Rechteck 207"/>
          <p:cNvSpPr/>
          <p:nvPr userDrawn="1"/>
        </p:nvSpPr>
        <p:spPr>
          <a:xfrm>
            <a:off x="1663618" y="4635988"/>
            <a:ext cx="247633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 im Folienmaster einfügen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8" name="Richtungspfeil 167"/>
          <p:cNvSpPr/>
          <p:nvPr userDrawn="1"/>
        </p:nvSpPr>
        <p:spPr>
          <a:xfrm rot="10800000" flipH="1" flipV="1">
            <a:off x="4981136" y="5034904"/>
            <a:ext cx="426305" cy="230862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9" name="Textfeld 168"/>
          <p:cNvSpPr txBox="1"/>
          <p:nvPr userDrawn="1"/>
        </p:nvSpPr>
        <p:spPr>
          <a:xfrm rot="10800000" flipH="1" flipV="1">
            <a:off x="5013376" y="5011835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74" name="Rechteck 173"/>
          <p:cNvSpPr/>
          <p:nvPr userDrawn="1"/>
        </p:nvSpPr>
        <p:spPr>
          <a:xfrm>
            <a:off x="3200727" y="4998581"/>
            <a:ext cx="197321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sz="1200" b="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Masteransicht schließen</a:t>
            </a:r>
            <a:endParaRPr lang="de-DE" sz="12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6" name="Gruppieren 245"/>
          <p:cNvGrpSpPr/>
          <p:nvPr userDrawn="1"/>
        </p:nvGrpSpPr>
        <p:grpSpPr>
          <a:xfrm>
            <a:off x="7278717" y="603895"/>
            <a:ext cx="917705" cy="446650"/>
            <a:chOff x="7278717" y="603895"/>
            <a:chExt cx="917705" cy="446650"/>
          </a:xfrm>
        </p:grpSpPr>
        <p:cxnSp>
          <p:nvCxnSpPr>
            <p:cNvPr id="114" name="Gerade Verbindung 113"/>
            <p:cNvCxnSpPr/>
            <p:nvPr userDrawn="1"/>
          </p:nvCxnSpPr>
          <p:spPr>
            <a:xfrm rot="16200000" flipH="1">
              <a:off x="7088330" y="817142"/>
              <a:ext cx="426497" cy="3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mit Pfeil 221"/>
            <p:cNvCxnSpPr/>
            <p:nvPr userDrawn="1"/>
          </p:nvCxnSpPr>
          <p:spPr>
            <a:xfrm>
              <a:off x="7297257" y="603895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3" name="Ellipse 242"/>
            <p:cNvSpPr/>
            <p:nvPr userDrawn="1"/>
          </p:nvSpPr>
          <p:spPr>
            <a:xfrm>
              <a:off x="7278717" y="100482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36" name="Textfeld 235"/>
          <p:cNvSpPr txBox="1"/>
          <p:nvPr userDrawn="1"/>
        </p:nvSpPr>
        <p:spPr>
          <a:xfrm flipH="1">
            <a:off x="1419771" y="2093382"/>
            <a:ext cx="18560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chemeClr val="bg1"/>
                </a:solidFill>
              </a:rPr>
              <a:t>Nam</a:t>
            </a:r>
            <a:r>
              <a:rPr lang="de-DE" sz="1100" b="1" baseline="0" dirty="0">
                <a:solidFill>
                  <a:schemeClr val="bg1"/>
                </a:solidFill>
              </a:rPr>
              <a:t>e der </a:t>
            </a:r>
            <a:r>
              <a:rPr lang="de-DE" sz="1100" b="1" i="1" baseline="0" dirty="0">
                <a:solidFill>
                  <a:schemeClr val="bg1"/>
                </a:solidFill>
              </a:rPr>
              <a:t>Abteilung</a:t>
            </a:r>
          </a:p>
          <a:p>
            <a:r>
              <a:rPr lang="de-DE" sz="1100" b="0" i="1" baseline="0" dirty="0">
                <a:solidFill>
                  <a:schemeClr val="bg1"/>
                </a:solidFill>
              </a:rPr>
              <a:t>einfügen im Folienmaster</a:t>
            </a:r>
            <a:endParaRPr lang="de-DE" sz="1100" b="0" i="1" dirty="0">
              <a:solidFill>
                <a:schemeClr val="bg1"/>
              </a:solidFill>
            </a:endParaRPr>
          </a:p>
        </p:txBody>
      </p:sp>
      <p:grpSp>
        <p:nvGrpSpPr>
          <p:cNvPr id="237" name="Gruppieren 236"/>
          <p:cNvGrpSpPr/>
          <p:nvPr userDrawn="1"/>
        </p:nvGrpSpPr>
        <p:grpSpPr>
          <a:xfrm flipH="1">
            <a:off x="1011704" y="2194705"/>
            <a:ext cx="391944" cy="45719"/>
            <a:chOff x="7619164" y="901392"/>
            <a:chExt cx="391944" cy="45719"/>
          </a:xfrm>
        </p:grpSpPr>
        <p:cxnSp>
          <p:nvCxnSpPr>
            <p:cNvPr id="238" name="Gerade Verbindung 237"/>
            <p:cNvCxnSpPr/>
            <p:nvPr userDrawn="1"/>
          </p:nvCxnSpPr>
          <p:spPr>
            <a:xfrm flipH="1">
              <a:off x="7642025" y="924251"/>
              <a:ext cx="369083" cy="1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Ellipse 238"/>
            <p:cNvSpPr/>
            <p:nvPr userDrawn="1"/>
          </p:nvSpPr>
          <p:spPr>
            <a:xfrm>
              <a:off x="7619164" y="90139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240" name="Gerade Verbindung mit Pfeil 239"/>
          <p:cNvCxnSpPr/>
          <p:nvPr userDrawn="1"/>
        </p:nvCxnSpPr>
        <p:spPr>
          <a:xfrm>
            <a:off x="1011704" y="2217565"/>
            <a:ext cx="0" cy="4091755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9" name="Ellipse 248"/>
          <p:cNvSpPr/>
          <p:nvPr userDrawn="1"/>
        </p:nvSpPr>
        <p:spPr>
          <a:xfrm>
            <a:off x="8356782" y="5397115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"/>
          <a:stretch/>
        </p:blipFill>
        <p:spPr>
          <a:xfrm>
            <a:off x="1419771" y="3293020"/>
            <a:ext cx="4756243" cy="62832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644" r="6528" b="3031"/>
          <a:stretch/>
        </p:blipFill>
        <p:spPr>
          <a:xfrm>
            <a:off x="5530748" y="4835430"/>
            <a:ext cx="746457" cy="760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pieren 6"/>
          <p:cNvGrpSpPr/>
          <p:nvPr userDrawn="1"/>
        </p:nvGrpSpPr>
        <p:grpSpPr>
          <a:xfrm>
            <a:off x="8357452" y="5397116"/>
            <a:ext cx="535028" cy="917704"/>
            <a:chOff x="8357452" y="5397116"/>
            <a:chExt cx="535028" cy="917704"/>
          </a:xfrm>
        </p:grpSpPr>
        <p:cxnSp>
          <p:nvCxnSpPr>
            <p:cNvPr id="38" name="Gerade Verbindung 37"/>
            <p:cNvCxnSpPr/>
            <p:nvPr userDrawn="1"/>
          </p:nvCxnSpPr>
          <p:spPr>
            <a:xfrm flipH="1">
              <a:off x="8377607" y="5419974"/>
              <a:ext cx="514873" cy="6"/>
            </a:xfrm>
            <a:prstGeom prst="line">
              <a:avLst/>
            </a:prstGeom>
            <a:ln>
              <a:solidFill>
                <a:srgbClr val="E209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 userDrawn="1"/>
          </p:nvCxnSpPr>
          <p:spPr>
            <a:xfrm rot="5400000">
              <a:off x="8442897" y="5865238"/>
              <a:ext cx="899165" cy="0"/>
            </a:xfrm>
            <a:prstGeom prst="straightConnector1">
              <a:avLst/>
            </a:prstGeom>
            <a:ln>
              <a:solidFill>
                <a:srgbClr val="E2091D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 userDrawn="1"/>
          </p:nvSpPr>
          <p:spPr>
            <a:xfrm rot="5400000">
              <a:off x="8357452" y="539711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209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3" name="Rechteck 42"/>
          <p:cNvSpPr/>
          <p:nvPr userDrawn="1"/>
        </p:nvSpPr>
        <p:spPr>
          <a:xfrm>
            <a:off x="2917208" y="3473780"/>
            <a:ext cx="378000" cy="324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4" name="Rechteck 43"/>
          <p:cNvSpPr/>
          <p:nvPr userDrawn="1"/>
        </p:nvSpPr>
        <p:spPr>
          <a:xfrm>
            <a:off x="5013373" y="3318375"/>
            <a:ext cx="342000" cy="121755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389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bschnitt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1187450" y="1844328"/>
            <a:ext cx="6264870" cy="12245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20"/>
          </p:nvPr>
        </p:nvSpPr>
        <p:spPr>
          <a:xfrm>
            <a:off x="1187623" y="3068861"/>
            <a:ext cx="3830465" cy="2089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21"/>
          </p:nvPr>
        </p:nvSpPr>
        <p:spPr>
          <a:xfrm>
            <a:off x="5083170" y="3068861"/>
            <a:ext cx="2368555" cy="20885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73629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25"/>
          </p:nvPr>
        </p:nvSpPr>
        <p:spPr>
          <a:xfrm>
            <a:off x="1187451" y="1485553"/>
            <a:ext cx="7364512" cy="395967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5384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00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8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cxnSp>
        <p:nvCxnSpPr>
          <p:cNvPr id="7" name="Gerade Verbindung 6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612900" y="3860800"/>
            <a:ext cx="5040313" cy="12243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 für Ihre </a:t>
            </a:r>
          </a:p>
          <a:p>
            <a:pPr lvl="0"/>
            <a:r>
              <a:rPr lang="de-DE" dirty="0"/>
              <a:t>Aufmerksamkeit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br>
              <a:rPr lang="de-DE" altLang="de-DE" sz="1100" b="0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222753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leitung +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449" y="980728"/>
            <a:ext cx="3459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Neue</a:t>
            </a:r>
            <a:r>
              <a:rPr lang="de-DE" sz="2000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Folie erstellen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450" y="1268760"/>
            <a:ext cx="381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Layoutvorlagen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einfügen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 b="43853"/>
          <a:stretch/>
        </p:blipFill>
        <p:spPr>
          <a:xfrm>
            <a:off x="4139952" y="1919783"/>
            <a:ext cx="3600400" cy="366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feld 27"/>
          <p:cNvSpPr txBox="1"/>
          <p:nvPr userDrawn="1"/>
        </p:nvSpPr>
        <p:spPr>
          <a:xfrm>
            <a:off x="1187449" y="1991791"/>
            <a:ext cx="2456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 der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Registrierkarte 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Start</a:t>
            </a:r>
          </a:p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finden Sie unter </a:t>
            </a: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Neue</a:t>
            </a:r>
            <a:r>
              <a:rPr lang="de-DE" sz="1200" b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Folie </a:t>
            </a: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angelegten</a:t>
            </a:r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Mustervorlagen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. </a:t>
            </a:r>
          </a:p>
          <a:p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wählen Sie den Folientyp aus, </a:t>
            </a:r>
          </a:p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den Sie verwenden möchten.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Richtungspfeil 28"/>
          <p:cNvSpPr/>
          <p:nvPr userDrawn="1"/>
        </p:nvSpPr>
        <p:spPr>
          <a:xfrm>
            <a:off x="3583965" y="2044111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Richtungspfeil 30"/>
          <p:cNvSpPr/>
          <p:nvPr userDrawn="1"/>
        </p:nvSpPr>
        <p:spPr>
          <a:xfrm>
            <a:off x="3583965" y="2382039"/>
            <a:ext cx="426305" cy="231219"/>
          </a:xfrm>
          <a:prstGeom prst="homePlate">
            <a:avLst>
              <a:gd name="adj" fmla="val 5126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967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leit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feld 134"/>
          <p:cNvSpPr txBox="1"/>
          <p:nvPr userDrawn="1"/>
        </p:nvSpPr>
        <p:spPr>
          <a:xfrm>
            <a:off x="1187623" y="980728"/>
            <a:ext cx="3459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Grundsätzliches</a:t>
            </a:r>
          </a:p>
        </p:txBody>
      </p:sp>
      <p:sp>
        <p:nvSpPr>
          <p:cNvPr id="136" name="Textfeld 135"/>
          <p:cNvSpPr txBox="1"/>
          <p:nvPr userDrawn="1"/>
        </p:nvSpPr>
        <p:spPr>
          <a:xfrm>
            <a:off x="1187624" y="126876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Schrift</a:t>
            </a:r>
            <a:r>
              <a:rPr lang="de-DE" sz="1800" i="1" baseline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Farbe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feld 27"/>
          <p:cNvSpPr txBox="1"/>
          <p:nvPr userDrawn="1"/>
        </p:nvSpPr>
        <p:spPr>
          <a:xfrm>
            <a:off x="1187450" y="2780928"/>
            <a:ext cx="3662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Titel</a:t>
            </a:r>
            <a:r>
              <a:rPr lang="de-DE" sz="20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/ Überschriften  </a:t>
            </a:r>
          </a:p>
          <a:p>
            <a:r>
              <a:rPr lang="de-DE" sz="120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 20 pt</a:t>
            </a:r>
          </a:p>
          <a:p>
            <a:endParaRPr lang="de-DE" sz="120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2000" i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Untertitel</a:t>
            </a:r>
          </a:p>
          <a:p>
            <a:r>
              <a:rPr lang="de-DE" sz="1200" i="1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- </a:t>
            </a: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18 pt kursiv</a:t>
            </a:r>
          </a:p>
          <a:p>
            <a:endParaRPr lang="de-DE" sz="1200" i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de-DE" sz="16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Alle übrigen Texte</a:t>
            </a: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max. 18 pt min. 12 pt</a:t>
            </a:r>
          </a:p>
          <a:p>
            <a:pPr marL="171450" indent="-171450">
              <a:buFontTx/>
              <a:buChar char="-"/>
            </a:pP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171450" indent="-171450">
              <a:buFontTx/>
              <a:buChar char="-"/>
            </a:pPr>
            <a:endParaRPr lang="de-DE" sz="1200" i="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indent="0">
              <a:buFontTx/>
              <a:buNone/>
            </a:pPr>
            <a:r>
              <a:rPr lang="de-DE" sz="12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Alle Texte sind  linksbündig auszurichten</a:t>
            </a:r>
            <a:r>
              <a:rPr lang="de-DE" sz="1200" i="0" baseline="0" dirty="0">
                <a:solidFill>
                  <a:schemeClr val="bg1">
                    <a:lumMod val="50000"/>
                  </a:schemeClr>
                </a:solidFill>
                <a:effectLst/>
              </a:rPr>
              <a:t>.</a:t>
            </a:r>
          </a:p>
          <a:p>
            <a:pPr marL="0" indent="0">
              <a:buFontTx/>
              <a:buNone/>
            </a:pPr>
            <a:endParaRPr lang="de-DE" sz="1200" i="0" baseline="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30" name="Textfeld 29"/>
          <p:cNvSpPr txBox="1"/>
          <p:nvPr userDrawn="1"/>
        </p:nvSpPr>
        <p:spPr>
          <a:xfrm>
            <a:off x="3653101" y="2021218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Textfeld 31"/>
          <p:cNvSpPr txBox="1"/>
          <p:nvPr userDrawn="1"/>
        </p:nvSpPr>
        <p:spPr>
          <a:xfrm>
            <a:off x="3653101" y="2359146"/>
            <a:ext cx="144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017841" y="1877923"/>
            <a:ext cx="252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Schriftfarbe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87624" y="1877923"/>
            <a:ext cx="3662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Schriftart</a:t>
            </a:r>
            <a:endParaRPr lang="de-DE" sz="1600" b="0" i="0" u="none" strike="noStrike" kern="1200" baseline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r>
              <a:rPr lang="de-DE" sz="1600" b="0" i="0" u="none" strike="noStrike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Arial</a:t>
            </a:r>
            <a:endParaRPr lang="de-DE" sz="1600" i="1" baseline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323528" y="1268760"/>
            <a:ext cx="88204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1187624" y="908720"/>
            <a:ext cx="0" cy="511256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ichtungspfeil 20"/>
          <p:cNvSpPr/>
          <p:nvPr userDrawn="1"/>
        </p:nvSpPr>
        <p:spPr>
          <a:xfrm rot="16200000">
            <a:off x="587452" y="1387938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ichtungspfeil 21"/>
          <p:cNvSpPr/>
          <p:nvPr userDrawn="1"/>
        </p:nvSpPr>
        <p:spPr>
          <a:xfrm rot="10800000">
            <a:off x="1187624" y="4964980"/>
            <a:ext cx="397889" cy="169235"/>
          </a:xfrm>
          <a:prstGeom prst="homePlate">
            <a:avLst>
              <a:gd name="adj" fmla="val 8728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1420" r="26401" b="1824"/>
          <a:stretch/>
        </p:blipFill>
        <p:spPr>
          <a:xfrm>
            <a:off x="6659480" y="2416744"/>
            <a:ext cx="1163366" cy="2053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hteck 15"/>
          <p:cNvSpPr/>
          <p:nvPr userDrawn="1"/>
        </p:nvSpPr>
        <p:spPr>
          <a:xfrm>
            <a:off x="5148064" y="2888636"/>
            <a:ext cx="741964" cy="60245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4" name="Gerade Verbindung mit Pfeil 33"/>
          <p:cNvCxnSpPr/>
          <p:nvPr userDrawn="1"/>
        </p:nvCxnSpPr>
        <p:spPr>
          <a:xfrm flipH="1">
            <a:off x="5724130" y="3240569"/>
            <a:ext cx="1046912" cy="0"/>
          </a:xfrm>
          <a:prstGeom prst="straightConnector1">
            <a:avLst/>
          </a:prstGeom>
          <a:ln>
            <a:solidFill>
              <a:srgbClr val="E2091D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hteck 17"/>
          <p:cNvSpPr/>
          <p:nvPr userDrawn="1"/>
        </p:nvSpPr>
        <p:spPr>
          <a:xfrm>
            <a:off x="6771042" y="3176329"/>
            <a:ext cx="116342" cy="1260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5400">
              <a:schemeClr val="accent2">
                <a:satMod val="175000"/>
                <a:alpha val="67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96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t="-1" r="-2157" b="33358"/>
          <a:stretch/>
        </p:blipFill>
        <p:spPr>
          <a:xfrm>
            <a:off x="-252537" y="2310153"/>
            <a:ext cx="9594841" cy="1118847"/>
          </a:xfrm>
          <a:prstGeom prst="trapezoid">
            <a:avLst>
              <a:gd name="adj" fmla="val 265872"/>
            </a:avLst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612900" y="3860801"/>
            <a:ext cx="5695404" cy="5043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 der Präsentation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612900" y="4365104"/>
            <a:ext cx="5695950" cy="5040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de-DE" dirty="0"/>
              <a:t>Untertitel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 userDrawn="1"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br>
              <a:rPr lang="de-DE" altLang="de-DE" sz="1100" b="0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</p:spTree>
    <p:extLst>
      <p:ext uri="{BB962C8B-B14F-4D97-AF65-F5344CB8AC3E}">
        <p14:creationId xmlns:p14="http://schemas.microsoft.com/office/powerpoint/2010/main" val="119216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esordnung/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87448" y="1701453"/>
            <a:ext cx="6048847" cy="3725146"/>
          </a:xfrm>
          <a:prstGeom prst="rect">
            <a:avLst/>
          </a:prstGeom>
        </p:spPr>
        <p:txBody>
          <a:bodyPr/>
          <a:lstStyle>
            <a:lvl1pPr marL="514350" indent="-514350">
              <a:spcBef>
                <a:spcPts val="300"/>
              </a:spcBef>
              <a:buFont typeface="+mj-lt"/>
              <a:buAutoNum type="arabicPeriod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 typeface="+mj-lt"/>
              <a:buNone/>
              <a:defRPr sz="1800"/>
            </a:lvl2pPr>
            <a:lvl3pPr marL="914400" indent="0">
              <a:buFont typeface="+mj-lt"/>
              <a:buNone/>
              <a:defRPr sz="1800"/>
            </a:lvl3pPr>
            <a:lvl4pPr marL="1371600" indent="0">
              <a:buFont typeface="+mj-lt"/>
              <a:buNone/>
              <a:defRPr sz="1800"/>
            </a:lvl4pPr>
            <a:lvl5pPr marL="1828800" indent="0">
              <a:buFont typeface="+mj-lt"/>
              <a:buNone/>
              <a:defRPr sz="1800"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5"/>
            <a:ext cx="1872383" cy="3603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Tagesordnung</a:t>
            </a:r>
          </a:p>
        </p:txBody>
      </p:sp>
    </p:spTree>
    <p:extLst>
      <p:ext uri="{BB962C8B-B14F-4D97-AF65-F5344CB8AC3E}">
        <p14:creationId xmlns:p14="http://schemas.microsoft.com/office/powerpoint/2010/main" val="2453853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 </a:t>
            </a:r>
          </a:p>
          <a:p>
            <a:pPr lvl="0"/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20011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355976" y="1341189"/>
            <a:ext cx="3887788" cy="35941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187450" y="1844426"/>
            <a:ext cx="3096518" cy="3090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187450" y="980406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187450" y="1268413"/>
            <a:ext cx="1872383" cy="2880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204030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5724128" y="1773238"/>
            <a:ext cx="3419872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1"/>
          </p:nvPr>
        </p:nvSpPr>
        <p:spPr>
          <a:xfrm>
            <a:off x="0" y="1773238"/>
            <a:ext cx="5630863" cy="35941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+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7223954" y="5009243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189153" y="3350187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grpSp>
        <p:nvGrpSpPr>
          <p:cNvPr id="28" name="Gruppieren 27"/>
          <p:cNvGrpSpPr/>
          <p:nvPr userDrawn="1"/>
        </p:nvGrpSpPr>
        <p:grpSpPr>
          <a:xfrm rot="10800000" flipH="1">
            <a:off x="1556973" y="1442175"/>
            <a:ext cx="970460" cy="435441"/>
            <a:chOff x="6623318" y="1409381"/>
            <a:chExt cx="829002" cy="576064"/>
          </a:xfrm>
        </p:grpSpPr>
        <p:cxnSp>
          <p:nvCxnSpPr>
            <p:cNvPr id="29" name="Gerade Verbindung 28"/>
            <p:cNvCxnSpPr/>
            <p:nvPr userDrawn="1"/>
          </p:nvCxnSpPr>
          <p:spPr>
            <a:xfrm rot="10800000" flipH="1"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 userDrawn="1"/>
        </p:nvGrpSpPr>
        <p:grpSpPr>
          <a:xfrm rot="10800000">
            <a:off x="6757107" y="2924944"/>
            <a:ext cx="936104" cy="435442"/>
            <a:chOff x="6652666" y="1409380"/>
            <a:chExt cx="799654" cy="576065"/>
          </a:xfrm>
        </p:grpSpPr>
        <p:cxnSp>
          <p:nvCxnSpPr>
            <p:cNvPr id="40" name="Gerade Verbindung 39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uppieren 41"/>
          <p:cNvGrpSpPr/>
          <p:nvPr userDrawn="1"/>
        </p:nvGrpSpPr>
        <p:grpSpPr>
          <a:xfrm>
            <a:off x="1556973" y="4544710"/>
            <a:ext cx="970460" cy="435441"/>
            <a:chOff x="6623318" y="1409381"/>
            <a:chExt cx="829002" cy="576064"/>
          </a:xfrm>
        </p:grpSpPr>
        <p:cxnSp>
          <p:nvCxnSpPr>
            <p:cNvPr id="43" name="Gerade Verbindung 42"/>
            <p:cNvCxnSpPr/>
            <p:nvPr userDrawn="1"/>
          </p:nvCxnSpPr>
          <p:spPr>
            <a:xfrm>
              <a:off x="6623318" y="1409381"/>
              <a:ext cx="396954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75656" y="4544710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grpSp>
        <p:nvGrpSpPr>
          <p:cNvPr id="27" name="Gruppieren 26"/>
          <p:cNvGrpSpPr/>
          <p:nvPr userDrawn="1"/>
        </p:nvGrpSpPr>
        <p:grpSpPr>
          <a:xfrm rot="10800000" flipV="1">
            <a:off x="6755902" y="5010083"/>
            <a:ext cx="936104" cy="435442"/>
            <a:chOff x="6652666" y="1409380"/>
            <a:chExt cx="799654" cy="576065"/>
          </a:xfrm>
        </p:grpSpPr>
        <p:cxnSp>
          <p:nvCxnSpPr>
            <p:cNvPr id="31" name="Gerade Verbindung 30"/>
            <p:cNvCxnSpPr/>
            <p:nvPr userDrawn="1"/>
          </p:nvCxnSpPr>
          <p:spPr>
            <a:xfrm rot="10800000" flipH="1" flipV="1">
              <a:off x="6652666" y="1409380"/>
              <a:ext cx="367605" cy="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 userDrawn="1"/>
          </p:nvCxnSpPr>
          <p:spPr>
            <a:xfrm>
              <a:off x="7020272" y="1409381"/>
              <a:ext cx="432048" cy="576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platzhalt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75656" y="1877616"/>
            <a:ext cx="630094" cy="306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/>
          </p:nvPr>
        </p:nvSpPr>
        <p:spPr>
          <a:xfrm>
            <a:off x="2634196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4" name="Bildplatzhalter 3"/>
          <p:cNvSpPr>
            <a:spLocks noGrp="1"/>
          </p:cNvSpPr>
          <p:nvPr>
            <p:ph type="pic" sz="quarter" idx="20"/>
          </p:nvPr>
        </p:nvSpPr>
        <p:spPr>
          <a:xfrm>
            <a:off x="4700054" y="1442175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3"/>
          <p:cNvSpPr>
            <a:spLocks noGrp="1"/>
          </p:cNvSpPr>
          <p:nvPr>
            <p:ph type="pic" sz="quarter" idx="21"/>
          </p:nvPr>
        </p:nvSpPr>
        <p:spPr>
          <a:xfrm>
            <a:off x="2634196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700054" y="3514800"/>
            <a:ext cx="1943100" cy="194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485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9000">
              <a:schemeClr val="bg1">
                <a:tint val="40000"/>
                <a:satMod val="350000"/>
              </a:schemeClr>
            </a:gs>
            <a:gs pos="0">
              <a:srgbClr val="E6E6E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456"/>
          <a:stretch/>
        </p:blipFill>
        <p:spPr>
          <a:xfrm>
            <a:off x="1" y="6167684"/>
            <a:ext cx="9144000" cy="6475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6" y="195933"/>
            <a:ext cx="434390" cy="432172"/>
          </a:xfrm>
          <a:prstGeom prst="rect">
            <a:avLst/>
          </a:prstGeom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3580" y="276512"/>
            <a:ext cx="10205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defRPr/>
            </a:pPr>
            <a:r>
              <a:rPr lang="de-DE" altLang="de-DE" sz="1100" b="0" u="none" kern="1200" spc="30" baseline="0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</a:t>
            </a:r>
            <a:br>
              <a:rPr lang="de-DE" altLang="de-DE" sz="1100" b="0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100" b="1" u="none" dirty="0">
                <a:solidFill>
                  <a:srgbClr val="E209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Soest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94742" y="6381328"/>
            <a:ext cx="4045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292929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rgbClr val="292929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rgbClr val="292929"/>
                </a:solidFill>
                <a:latin typeface="Arial" charset="0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800" b="0" u="none" dirty="0">
                <a:solidFill>
                  <a:schemeClr val="bg1">
                    <a:lumMod val="50000"/>
                  </a:schemeClr>
                </a:solidFill>
              </a:rPr>
              <a:t>Stadt Soest – Abteilung</a:t>
            </a:r>
            <a:r>
              <a:rPr lang="de-DE" altLang="de-DE" sz="800" b="0" u="none" baseline="0" dirty="0">
                <a:solidFill>
                  <a:schemeClr val="bg1">
                    <a:lumMod val="50000"/>
                  </a:schemeClr>
                </a:solidFill>
              </a:rPr>
              <a:t>  3.00 Stadtentwicklung und Bauordnung</a:t>
            </a:r>
            <a:endParaRPr lang="de-DE" altLang="de-DE" sz="800" b="0" u="none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 flipV="1">
            <a:off x="3556" y="692696"/>
            <a:ext cx="9140444" cy="74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18"/>
          <p:cNvSpPr txBox="1">
            <a:spLocks/>
          </p:cNvSpPr>
          <p:nvPr/>
        </p:nvSpPr>
        <p:spPr>
          <a:xfrm>
            <a:off x="8172400" y="445542"/>
            <a:ext cx="93610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0F734F-43AB-4024-AA7B-72D4A4BF9E6D}" type="datetime1"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/>
              <a:t>09.04.2021</a:t>
            </a:fld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5" name="Foliennummernplatzhalter 20"/>
          <p:cNvSpPr txBox="1">
            <a:spLocks/>
          </p:cNvSpPr>
          <p:nvPr/>
        </p:nvSpPr>
        <p:spPr>
          <a:xfrm>
            <a:off x="8775104" y="6371093"/>
            <a:ext cx="54942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E95E46-3784-4222-BBA3-2A54C7011765}" type="slidenum">
              <a:rPr lang="de-DE" sz="11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‹Nr.›</a:t>
            </a:fld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3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2" r:id="rId4"/>
    <p:sldLayoutId id="2147483654" r:id="rId5"/>
    <p:sldLayoutId id="2147483657" r:id="rId6"/>
    <p:sldLayoutId id="2147483658" r:id="rId7"/>
    <p:sldLayoutId id="2147483650" r:id="rId8"/>
    <p:sldLayoutId id="2147483653" r:id="rId9"/>
    <p:sldLayoutId id="2147483659" r:id="rId10"/>
    <p:sldLayoutId id="2147483656" r:id="rId11"/>
    <p:sldLayoutId id="2147483651" r:id="rId12"/>
    <p:sldLayoutId id="2147483655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Gestaltungsbeirat der Stadt Soest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2. Sitzung 2021</a:t>
            </a:r>
          </a:p>
          <a:p>
            <a:r>
              <a:rPr lang="de-DE" sz="2000" dirty="0"/>
              <a:t>Donnerstag, den 15. April 2021</a:t>
            </a:r>
          </a:p>
        </p:txBody>
      </p:sp>
    </p:spTree>
    <p:extLst>
      <p:ext uri="{BB962C8B-B14F-4D97-AF65-F5344CB8AC3E}">
        <p14:creationId xmlns:p14="http://schemas.microsoft.com/office/powerpoint/2010/main" val="17834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>
            <a:extLst>
              <a:ext uri="{FF2B5EF4-FFF2-40B4-BE49-F238E27FC236}">
                <a16:creationId xmlns:a16="http://schemas.microsoft.com/office/drawing/2014/main" id="{8C7CC341-9BEE-4A81-938B-419D01F29C4B}"/>
              </a:ext>
            </a:extLst>
          </p:cNvPr>
          <p:cNvSpPr txBox="1"/>
          <p:nvPr/>
        </p:nvSpPr>
        <p:spPr>
          <a:xfrm>
            <a:off x="922232" y="744633"/>
            <a:ext cx="2497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Lageplan, Entwurf 10.2.2021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ED5CFC-3605-45E2-B329-F83C2F8668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32046" r="35551" b="22326"/>
          <a:stretch/>
        </p:blipFill>
        <p:spPr>
          <a:xfrm>
            <a:off x="1004666" y="992815"/>
            <a:ext cx="7134668" cy="51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5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E5A1A35-CCA8-4A22-AF2F-C507E8835EA1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Visualisierung Ansicht Windmühlenweg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C9E6158-78F0-40D4-908A-8820E0C352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21" y="1074987"/>
            <a:ext cx="7926358" cy="49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3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>
            <a:extLst>
              <a:ext uri="{FF2B5EF4-FFF2-40B4-BE49-F238E27FC236}">
                <a16:creationId xmlns:a16="http://schemas.microsoft.com/office/drawing/2014/main" id="{8C7CC341-9BEE-4A81-938B-419D01F29C4B}"/>
              </a:ext>
            </a:extLst>
          </p:cNvPr>
          <p:cNvSpPr txBox="1"/>
          <p:nvPr/>
        </p:nvSpPr>
        <p:spPr>
          <a:xfrm>
            <a:off x="922232" y="744633"/>
            <a:ext cx="1849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Lageplan, aktueller Entwurf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CC7E94-6B50-4173-8AE0-768E225C65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2" y="986778"/>
            <a:ext cx="7299535" cy="51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78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C90BEF0-3CD0-4582-92DF-BDB1A348D1B7}"/>
              </a:ext>
            </a:extLst>
          </p:cNvPr>
          <p:cNvSpPr txBox="1"/>
          <p:nvPr/>
        </p:nvSpPr>
        <p:spPr>
          <a:xfrm>
            <a:off x="922232" y="744633"/>
            <a:ext cx="1705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Grundrisse EG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38A84C-635B-48A0-87BF-3F84917F7A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2" y="990106"/>
            <a:ext cx="7299535" cy="50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4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B2E4AB-B316-41EF-9F13-327634311918}"/>
              </a:ext>
            </a:extLst>
          </p:cNvPr>
          <p:cNvSpPr txBox="1"/>
          <p:nvPr/>
        </p:nvSpPr>
        <p:spPr>
          <a:xfrm>
            <a:off x="922232" y="744633"/>
            <a:ext cx="1705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Grundrisse 1.OG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ED69A7-5D9A-4C0E-A777-889DFE9470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5" y="990106"/>
            <a:ext cx="7262909" cy="50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39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5D6F88C-347F-4631-BA0F-03D30F5B2259}"/>
              </a:ext>
            </a:extLst>
          </p:cNvPr>
          <p:cNvSpPr txBox="1"/>
          <p:nvPr/>
        </p:nvSpPr>
        <p:spPr>
          <a:xfrm>
            <a:off x="922232" y="744633"/>
            <a:ext cx="1705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Grundrisse 2. OG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4B65C9-3D01-4334-AE90-71602D6A50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07" y="990106"/>
            <a:ext cx="7284584" cy="50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DD94A9F-B970-42DE-A686-4F3C19A6A3C9}"/>
              </a:ext>
            </a:extLst>
          </p:cNvPr>
          <p:cNvSpPr txBox="1"/>
          <p:nvPr/>
        </p:nvSpPr>
        <p:spPr>
          <a:xfrm>
            <a:off x="922232" y="744633"/>
            <a:ext cx="1705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Grundrisse DG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4CFCC0-6F5E-4CC0-969D-DCCB95F373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" y="990106"/>
            <a:ext cx="7228115" cy="50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0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1A4FD2A4-5363-4837-AA61-170B15B8E663}"/>
              </a:ext>
            </a:extLst>
          </p:cNvPr>
          <p:cNvSpPr txBox="1"/>
          <p:nvPr/>
        </p:nvSpPr>
        <p:spPr>
          <a:xfrm>
            <a:off x="922232" y="744633"/>
            <a:ext cx="1705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Grundriss UG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374759-AE7D-458F-AD5E-20C510413D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2" y="1016392"/>
            <a:ext cx="7228115" cy="50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4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4B5CCE-5689-458E-A1E0-6BCF7EEBB68C}"/>
              </a:ext>
            </a:extLst>
          </p:cNvPr>
          <p:cNvSpPr txBox="1"/>
          <p:nvPr/>
        </p:nvSpPr>
        <p:spPr>
          <a:xfrm>
            <a:off x="922232" y="744633"/>
            <a:ext cx="17055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Ansichten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00A89E-F8F4-40B4-941B-DB410AD074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5" y="1016392"/>
            <a:ext cx="7126728" cy="50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6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4F5EB4E-0022-46FB-816C-67A70F64A5BE}"/>
              </a:ext>
            </a:extLst>
          </p:cNvPr>
          <p:cNvSpPr txBox="1"/>
          <p:nvPr/>
        </p:nvSpPr>
        <p:spPr>
          <a:xfrm>
            <a:off x="922232" y="744633"/>
            <a:ext cx="2497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Gesamter Baumbestand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CCE715-F9C1-4E1B-B2CD-C367D3EE6D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5" y="1025588"/>
            <a:ext cx="7126728" cy="50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E210EC-6E82-4A7E-87F8-BAE256EA6B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EEF198E2-376B-423A-BA9F-8E2D9935FA7A}"/>
              </a:ext>
            </a:extLst>
          </p:cNvPr>
          <p:cNvSpPr txBox="1">
            <a:spLocks/>
          </p:cNvSpPr>
          <p:nvPr/>
        </p:nvSpPr>
        <p:spPr>
          <a:xfrm>
            <a:off x="1187448" y="1700808"/>
            <a:ext cx="6840936" cy="3599755"/>
          </a:xfrm>
          <a:prstGeom prst="rect">
            <a:avLst/>
          </a:prstGeom>
        </p:spPr>
        <p:txBody>
          <a:bodyPr/>
          <a:lstStyle>
            <a:lvl1pPr marL="514350" indent="-514350" algn="l" defTabSz="914400" rtl="0" eaLnBrk="1" latinLnBrk="0" hangingPunct="1">
              <a:spcBef>
                <a:spcPts val="300"/>
              </a:spcBef>
              <a:buFont typeface="+mj-lt"/>
              <a:buAutoNum type="arabicPeriod"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u="sng" dirty="0"/>
              <a:t>TOP 1</a:t>
            </a:r>
            <a:r>
              <a:rPr lang="de-DE" dirty="0"/>
              <a:t>	Windmühlenweg 23-25, Abriss und Neubebauung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1400" dirty="0"/>
              <a:t>Wiedervorlage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/>
              <a:t>TOP 2</a:t>
            </a:r>
            <a:r>
              <a:rPr lang="de-DE" dirty="0"/>
              <a:t>	</a:t>
            </a:r>
            <a:r>
              <a:rPr lang="de-DE" dirty="0" err="1"/>
              <a:t>Krummel</a:t>
            </a:r>
            <a:r>
              <a:rPr lang="de-DE" dirty="0"/>
              <a:t> 1, Aufstockung und Umbau des Ärztehauses</a:t>
            </a:r>
          </a:p>
          <a:p>
            <a:pPr marL="0" indent="0">
              <a:buNone/>
            </a:pPr>
            <a:r>
              <a:rPr lang="de-DE" dirty="0"/>
              <a:t> 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u="sng" dirty="0"/>
              <a:t>TOP 3</a:t>
            </a:r>
            <a:r>
              <a:rPr lang="de-DE" dirty="0"/>
              <a:t>	Glasergasse 5, Abriss und Neubebauung</a:t>
            </a:r>
          </a:p>
          <a:p>
            <a:pPr marL="0" indent="0">
              <a:buFont typeface="+mj-lt"/>
              <a:buNone/>
            </a:pPr>
            <a:r>
              <a:rPr lang="de-DE" dirty="0"/>
              <a:t>	</a:t>
            </a:r>
          </a:p>
          <a:p>
            <a:pPr marL="0" indent="0">
              <a:buFont typeface="+mj-lt"/>
              <a:buNone/>
            </a:pPr>
            <a:r>
              <a:rPr lang="de-DE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1344419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D377555-D96D-4000-85BA-FBFDBCB18814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Erhaltenswerter/nicht erhaltenswerter Baumbestand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9506B2-B20C-407F-87C1-DFD9750980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1" y="1025588"/>
            <a:ext cx="7078696" cy="50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59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13DBD89-AA50-4CFA-815C-7049B4B7B163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Erhaltenswerter Baumbestand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85AFC9-9017-42F8-AC64-B492B4FC78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1" y="1031493"/>
            <a:ext cx="7078696" cy="50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84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5FB5983-0AB2-40DD-807E-B05B7F105E40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Notwendige Fällungen durch Planung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DEA422-DD59-411F-8D1A-A6AA6F590D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1" y="1041190"/>
            <a:ext cx="7078696" cy="49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06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28BE64C-6776-42EC-8F41-C5D3D5862ABC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Baumbestand mit Planung nach Fällung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221522-81E6-45F2-8D38-6AC9B958D4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51" y="1063995"/>
            <a:ext cx="7078696" cy="49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9CF9CF-82CF-46E5-9DE6-780A91E79AB4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Baumbestand und Neupflanzung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27D442-889D-4C9E-9B8B-776B9A8514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5" y="1063995"/>
            <a:ext cx="7047468" cy="49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54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C8B68A1-6D21-494B-9CB9-C25950013E4D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Visualisierung Lageplan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AF217B-68BE-4608-9269-D3F39AF8E5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6" y="1074987"/>
            <a:ext cx="7868768" cy="49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04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56FD44C-F514-41D7-A17F-F47A5D568101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Visualisierung Schrägansicht Süd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5A7FFB-F21F-4DC7-A507-130C478E86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6" y="1076917"/>
            <a:ext cx="7868768" cy="49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3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EB018DE-0823-4638-A23E-4FC364168256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Visualisierung Schrägansicht Ost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EA3FE9-DACF-4605-87A0-06F8AD861F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0" y="1076917"/>
            <a:ext cx="7821580" cy="49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82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83A090-1A8D-4E29-8E87-110BA30AD247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Visualisierung Schrägansicht Nord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928A49-BFAC-407C-B490-7BDE699AAE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0" y="1097988"/>
            <a:ext cx="7821580" cy="48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83A090-1A8D-4E29-8E87-110BA30AD247}"/>
              </a:ext>
            </a:extLst>
          </p:cNvPr>
          <p:cNvSpPr txBox="1"/>
          <p:nvPr/>
        </p:nvSpPr>
        <p:spPr>
          <a:xfrm>
            <a:off x="922232" y="744633"/>
            <a:ext cx="4297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Visualisierung Schrägansicht West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928A49-BFAC-407C-B490-7BDE699AAE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1" y="1097988"/>
            <a:ext cx="7788978" cy="48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87450" y="980406"/>
            <a:ext cx="6624910" cy="576386"/>
          </a:xfrm>
        </p:spPr>
        <p:txBody>
          <a:bodyPr/>
          <a:lstStyle/>
          <a:p>
            <a:r>
              <a:rPr lang="de-DE" b="1" u="sng"/>
              <a:t>TOP 1</a:t>
            </a:r>
            <a:r>
              <a:rPr lang="de-DE" b="1"/>
              <a:t> </a:t>
            </a:r>
            <a:r>
              <a:rPr lang="de-DE" b="1" dirty="0"/>
              <a:t>	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Windmühlenweg 23-25, Abriss und Neubebauung</a:t>
            </a:r>
          </a:p>
          <a:p>
            <a:pPr marL="0" indent="0"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Wiedervorlage</a:t>
            </a:r>
          </a:p>
        </p:txBody>
      </p:sp>
    </p:spTree>
    <p:extLst>
      <p:ext uri="{BB962C8B-B14F-4D97-AF65-F5344CB8AC3E}">
        <p14:creationId xmlns:p14="http://schemas.microsoft.com/office/powerpoint/2010/main" val="283507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87450" y="980406"/>
            <a:ext cx="6624910" cy="576386"/>
          </a:xfrm>
        </p:spPr>
        <p:txBody>
          <a:bodyPr/>
          <a:lstStyle/>
          <a:p>
            <a:r>
              <a:rPr lang="de-DE" b="1" u="sng" dirty="0"/>
              <a:t>TOP 2</a:t>
            </a:r>
            <a:r>
              <a:rPr lang="de-DE" b="1" dirty="0"/>
              <a:t> 	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 err="1"/>
              <a:t>Krummel</a:t>
            </a:r>
            <a:r>
              <a:rPr lang="de-DE" sz="1600" dirty="0"/>
              <a:t> 1, Aufstockung und Umbau des Ärztehauses</a:t>
            </a:r>
          </a:p>
        </p:txBody>
      </p:sp>
    </p:spTree>
    <p:extLst>
      <p:ext uri="{BB962C8B-B14F-4D97-AF65-F5344CB8AC3E}">
        <p14:creationId xmlns:p14="http://schemas.microsoft.com/office/powerpoint/2010/main" val="3508444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4C690AF-D1DC-4E22-B5D3-8FF03467D7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6" y="981950"/>
            <a:ext cx="7551407" cy="5189085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3D06CFC-C414-408A-AF35-3D86D3D8D36A}"/>
              </a:ext>
            </a:extLst>
          </p:cNvPr>
          <p:cNvSpPr/>
          <p:nvPr/>
        </p:nvSpPr>
        <p:spPr>
          <a:xfrm>
            <a:off x="5364088" y="2060848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A3C015-2F08-459A-94ED-B3D4C7926D27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Lage im Stadtgebiet</a:t>
            </a:r>
          </a:p>
        </p:txBody>
      </p:sp>
    </p:spTree>
    <p:extLst>
      <p:ext uri="{BB962C8B-B14F-4D97-AF65-F5344CB8AC3E}">
        <p14:creationId xmlns:p14="http://schemas.microsoft.com/office/powerpoint/2010/main" val="132756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AB58CAE-65C6-4C45-8287-432B03FA69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6" y="988283"/>
            <a:ext cx="7551407" cy="517641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033172A-5D26-4469-A853-5472F71A2AB6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Aktuelles Luftbild</a:t>
            </a:r>
          </a:p>
        </p:txBody>
      </p:sp>
    </p:spTree>
    <p:extLst>
      <p:ext uri="{BB962C8B-B14F-4D97-AF65-F5344CB8AC3E}">
        <p14:creationId xmlns:p14="http://schemas.microsoft.com/office/powerpoint/2010/main" val="3821948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44A292F-76E0-42E2-A576-A93B96D949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0" y="988044"/>
            <a:ext cx="7522219" cy="51768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7796608-1B78-48EE-B0DF-2B01639BAD3E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Kataster</a:t>
            </a:r>
          </a:p>
        </p:txBody>
      </p:sp>
    </p:spTree>
    <p:extLst>
      <p:ext uri="{BB962C8B-B14F-4D97-AF65-F5344CB8AC3E}">
        <p14:creationId xmlns:p14="http://schemas.microsoft.com/office/powerpoint/2010/main" val="300680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7C416EC-0CDE-49D9-B59A-D5E45E791D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6" y="995177"/>
            <a:ext cx="7500307" cy="516263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64D7A49-0922-4119-AF9D-E7E2E546404D}"/>
              </a:ext>
            </a:extLst>
          </p:cNvPr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B-Plan</a:t>
            </a:r>
          </a:p>
        </p:txBody>
      </p:sp>
    </p:spTree>
    <p:extLst>
      <p:ext uri="{BB962C8B-B14F-4D97-AF65-F5344CB8AC3E}">
        <p14:creationId xmlns:p14="http://schemas.microsoft.com/office/powerpoint/2010/main" val="3460816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64D7A49-0922-4119-AF9D-E7E2E546404D}"/>
              </a:ext>
            </a:extLst>
          </p:cNvPr>
          <p:cNvSpPr txBox="1"/>
          <p:nvPr/>
        </p:nvSpPr>
        <p:spPr>
          <a:xfrm>
            <a:off x="140252" y="4762365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Schwarzpläne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B53871-D364-4A93-8D45-C7734F580E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7" y="1745611"/>
            <a:ext cx="4320480" cy="30083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707CB67-DD08-430A-8D98-D271A88ADE7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53" y="1746938"/>
            <a:ext cx="4320480" cy="30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01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64D7A49-0922-4119-AF9D-E7E2E546404D}"/>
              </a:ext>
            </a:extLst>
          </p:cNvPr>
          <p:cNvSpPr txBox="1"/>
          <p:nvPr/>
        </p:nvSpPr>
        <p:spPr>
          <a:xfrm>
            <a:off x="971600" y="5752939"/>
            <a:ext cx="28803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Aktueller Bestand, Ansicht von Westen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116FB9-515A-4756-8F06-D3D937F2B0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/>
          <a:stretch/>
        </p:blipFill>
        <p:spPr>
          <a:xfrm>
            <a:off x="932467" y="1124743"/>
            <a:ext cx="7279066" cy="46281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C9E63D-A72F-44A4-8492-2860F4F73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99640"/>
            <a:ext cx="1838641" cy="2542604"/>
          </a:xfrm>
          <a:prstGeom prst="rect">
            <a:avLst/>
          </a:prstGeom>
          <a:ln w="44450">
            <a:solidFill>
              <a:schemeClr val="bg1">
                <a:lumMod val="85000"/>
              </a:schemeClr>
            </a:solidFill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13830DA-AB5A-4B29-BF1A-CBEA44336BB7}"/>
              </a:ext>
            </a:extLst>
          </p:cNvPr>
          <p:cNvGrpSpPr/>
          <p:nvPr/>
        </p:nvGrpSpPr>
        <p:grpSpPr>
          <a:xfrm>
            <a:off x="382923" y="1735349"/>
            <a:ext cx="439669" cy="251562"/>
            <a:chOff x="382923" y="1735349"/>
            <a:chExt cx="439669" cy="251562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9F39000-C804-4E1B-8BF7-DDE2A429E054}"/>
                </a:ext>
              </a:extLst>
            </p:cNvPr>
            <p:cNvSpPr/>
            <p:nvPr/>
          </p:nvSpPr>
          <p:spPr>
            <a:xfrm rot="20889748">
              <a:off x="382923" y="1735349"/>
              <a:ext cx="242491" cy="242491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5B6E46E7-6E2D-4AE6-B9EE-4D158BECC114}"/>
                </a:ext>
              </a:extLst>
            </p:cNvPr>
            <p:cNvSpPr/>
            <p:nvPr/>
          </p:nvSpPr>
          <p:spPr>
            <a:xfrm rot="621823">
              <a:off x="660932" y="1825250"/>
              <a:ext cx="161660" cy="161661"/>
            </a:xfrm>
            <a:prstGeom prst="rightArrow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48081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A1D56B-C2E3-415E-823D-1CE14E88F9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17" y="1175631"/>
            <a:ext cx="7234365" cy="495370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08B71CF-2D07-417C-A6C8-E95A1689A628}"/>
              </a:ext>
            </a:extLst>
          </p:cNvPr>
          <p:cNvSpPr txBox="1"/>
          <p:nvPr/>
        </p:nvSpPr>
        <p:spPr>
          <a:xfrm>
            <a:off x="467544" y="85398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Aktueller Bestand, verschiedene Ansichten</a:t>
            </a:r>
          </a:p>
        </p:txBody>
      </p:sp>
    </p:spTree>
    <p:extLst>
      <p:ext uri="{BB962C8B-B14F-4D97-AF65-F5344CB8AC3E}">
        <p14:creationId xmlns:p14="http://schemas.microsoft.com/office/powerpoint/2010/main" val="2591215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08B71CF-2D07-417C-A6C8-E95A1689A628}"/>
              </a:ext>
            </a:extLst>
          </p:cNvPr>
          <p:cNvSpPr txBox="1"/>
          <p:nvPr/>
        </p:nvSpPr>
        <p:spPr>
          <a:xfrm>
            <a:off x="467544" y="85398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Aktueller Bestand, Schrägansicht von Norden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CCDDEA-AEF9-4926-9D9C-520494A3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10172"/>
            <a:ext cx="8364418" cy="489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5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3C80EB-5F26-44E0-9799-2931711578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1" y="1082933"/>
            <a:ext cx="6885618" cy="49790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2BC7C3E-A9B5-4A2C-ABD0-7EB768E6BD6E}"/>
              </a:ext>
            </a:extLst>
          </p:cNvPr>
          <p:cNvSpPr txBox="1"/>
          <p:nvPr/>
        </p:nvSpPr>
        <p:spPr>
          <a:xfrm>
            <a:off x="467544" y="85398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Lage</a:t>
            </a:r>
          </a:p>
        </p:txBody>
      </p:sp>
    </p:spTree>
    <p:extLst>
      <p:ext uri="{BB962C8B-B14F-4D97-AF65-F5344CB8AC3E}">
        <p14:creationId xmlns:p14="http://schemas.microsoft.com/office/powerpoint/2010/main" val="2004864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5508"/>
            <a:ext cx="7171675" cy="497948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Lage im Stadtgebiet</a:t>
            </a:r>
          </a:p>
        </p:txBody>
      </p:sp>
    </p:spTree>
    <p:extLst>
      <p:ext uri="{BB962C8B-B14F-4D97-AF65-F5344CB8AC3E}">
        <p14:creationId xmlns:p14="http://schemas.microsoft.com/office/powerpoint/2010/main" val="188315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EFD9E7A-EC6D-4909-BCA9-C672D28688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74" y="1082933"/>
            <a:ext cx="6571252" cy="49790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7FE322C-BBEC-43C4-8BB1-C2853012394A}"/>
              </a:ext>
            </a:extLst>
          </p:cNvPr>
          <p:cNvSpPr txBox="1"/>
          <p:nvPr/>
        </p:nvSpPr>
        <p:spPr>
          <a:xfrm>
            <a:off x="467544" y="85398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Grundriss</a:t>
            </a:r>
          </a:p>
        </p:txBody>
      </p:sp>
    </p:spTree>
    <p:extLst>
      <p:ext uri="{BB962C8B-B14F-4D97-AF65-F5344CB8AC3E}">
        <p14:creationId xmlns:p14="http://schemas.microsoft.com/office/powerpoint/2010/main" val="1488368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BC7B27E-6526-4FFE-BDF6-FAEAE691B4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12478"/>
            <a:ext cx="7092280" cy="467983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00A3F1-2A2C-4698-94D7-01EE5B9886A4}"/>
              </a:ext>
            </a:extLst>
          </p:cNvPr>
          <p:cNvSpPr txBox="1"/>
          <p:nvPr/>
        </p:nvSpPr>
        <p:spPr>
          <a:xfrm>
            <a:off x="467544" y="853986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Sprengisometrie Volumen</a:t>
            </a:r>
          </a:p>
        </p:txBody>
      </p:sp>
    </p:spTree>
    <p:extLst>
      <p:ext uri="{BB962C8B-B14F-4D97-AF65-F5344CB8AC3E}">
        <p14:creationId xmlns:p14="http://schemas.microsoft.com/office/powerpoint/2010/main" val="495293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3FF6EEE-CBFE-43EF-8037-F54E3899C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" y="908720"/>
            <a:ext cx="9116283" cy="51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89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9516E9-8DDC-46F2-AF3C-048FB83316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066506"/>
            <a:ext cx="8172908" cy="51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91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F4DA969-E105-4EE5-B8A5-892AFE03AB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9" y="989962"/>
            <a:ext cx="8261739" cy="50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4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FC6A44D-1132-4FFF-8285-142846D1F9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96714"/>
            <a:ext cx="8136904" cy="49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82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FC6A44D-1132-4FFF-8285-142846D1F9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064896" cy="482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72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CC4684-07DE-4732-B6F4-815249B35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7848872" cy="51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7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CC4684-07DE-4732-B6F4-815249B35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161273" cy="52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0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9CC4684-07DE-4732-B6F4-815249B35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6" y="1268760"/>
            <a:ext cx="7244787" cy="468225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C52B5E6-B884-4131-A572-4B4DF2327960}"/>
              </a:ext>
            </a:extLst>
          </p:cNvPr>
          <p:cNvSpPr txBox="1"/>
          <p:nvPr/>
        </p:nvSpPr>
        <p:spPr>
          <a:xfrm>
            <a:off x="467544" y="764704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Visualisierung, Ansicht von Westen</a:t>
            </a:r>
          </a:p>
        </p:txBody>
      </p:sp>
    </p:spTree>
    <p:extLst>
      <p:ext uri="{BB962C8B-B14F-4D97-AF65-F5344CB8AC3E}">
        <p14:creationId xmlns:p14="http://schemas.microsoft.com/office/powerpoint/2010/main" val="303640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286000" y="3074988"/>
            <a:ext cx="4572000" cy="1046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Übersichtsplan</a:t>
            </a:r>
          </a:p>
          <a:p>
            <a:pPr>
              <a:defRPr/>
            </a:pPr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mit Markierung des Bauvorhabens</a:t>
            </a:r>
          </a:p>
          <a:p>
            <a:pPr>
              <a:defRPr/>
            </a:pP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4" y="997956"/>
            <a:ext cx="7143912" cy="49545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Aktuelles Luftbild</a:t>
            </a:r>
          </a:p>
        </p:txBody>
      </p:sp>
    </p:spTree>
    <p:extLst>
      <p:ext uri="{BB962C8B-B14F-4D97-AF65-F5344CB8AC3E}">
        <p14:creationId xmlns:p14="http://schemas.microsoft.com/office/powerpoint/2010/main" val="1902537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C4900D-D111-4212-ADDE-BE5A81C1E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87739"/>
            <a:ext cx="8582025" cy="491873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49E0148-FD1C-4435-80FE-8210E2755322}"/>
              </a:ext>
            </a:extLst>
          </p:cNvPr>
          <p:cNvSpPr txBox="1"/>
          <p:nvPr/>
        </p:nvSpPr>
        <p:spPr>
          <a:xfrm>
            <a:off x="467544" y="764704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3D-Modell Planung, Schrägansicht</a:t>
            </a:r>
          </a:p>
        </p:txBody>
      </p:sp>
    </p:spTree>
    <p:extLst>
      <p:ext uri="{BB962C8B-B14F-4D97-AF65-F5344CB8AC3E}">
        <p14:creationId xmlns:p14="http://schemas.microsoft.com/office/powerpoint/2010/main" val="2716529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8C61BA1-2F22-4FBA-A3AF-F521B6BA4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97241"/>
            <a:ext cx="8534400" cy="48925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4E3560-6D95-4611-81F7-27ED90498D47}"/>
              </a:ext>
            </a:extLst>
          </p:cNvPr>
          <p:cNvSpPr txBox="1"/>
          <p:nvPr/>
        </p:nvSpPr>
        <p:spPr>
          <a:xfrm>
            <a:off x="467544" y="764704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3D-Modell Bestand, Schrägansicht</a:t>
            </a:r>
          </a:p>
        </p:txBody>
      </p:sp>
    </p:spTree>
    <p:extLst>
      <p:ext uri="{BB962C8B-B14F-4D97-AF65-F5344CB8AC3E}">
        <p14:creationId xmlns:p14="http://schemas.microsoft.com/office/powerpoint/2010/main" val="3150594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49E0148-FD1C-4435-80FE-8210E2755322}"/>
              </a:ext>
            </a:extLst>
          </p:cNvPr>
          <p:cNvSpPr txBox="1"/>
          <p:nvPr/>
        </p:nvSpPr>
        <p:spPr>
          <a:xfrm>
            <a:off x="467544" y="764704"/>
            <a:ext cx="3960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3D-Modell Bestand, Blick nach Westen auf die Wiesenkirche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E8ADA6-6ED5-4C15-83A2-FDA70F78C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863"/>
            <a:ext cx="1837931" cy="4573052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9CCC08A-6D4F-4FD8-A9DA-D7578EAE3167}"/>
              </a:ext>
            </a:extLst>
          </p:cNvPr>
          <p:cNvGrpSpPr/>
          <p:nvPr/>
        </p:nvGrpSpPr>
        <p:grpSpPr>
          <a:xfrm rot="16200000">
            <a:off x="341160" y="4989340"/>
            <a:ext cx="590802" cy="338034"/>
            <a:chOff x="382923" y="1735349"/>
            <a:chExt cx="439669" cy="251562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49E3539-0F46-477E-A9D4-1C0BB9D43435}"/>
                </a:ext>
              </a:extLst>
            </p:cNvPr>
            <p:cNvSpPr/>
            <p:nvPr/>
          </p:nvSpPr>
          <p:spPr>
            <a:xfrm rot="20889748">
              <a:off x="382923" y="1735349"/>
              <a:ext cx="242491" cy="242491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96CB3009-7F2F-46BE-8668-0C5CC5EDB879}"/>
                </a:ext>
              </a:extLst>
            </p:cNvPr>
            <p:cNvSpPr/>
            <p:nvPr/>
          </p:nvSpPr>
          <p:spPr>
            <a:xfrm rot="621823">
              <a:off x="660932" y="1825250"/>
              <a:ext cx="161660" cy="161661"/>
            </a:xfrm>
            <a:prstGeom prst="rightArrow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D7F865A5-6305-45C1-A3B6-4E7843F60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802" y="1378386"/>
            <a:ext cx="6950006" cy="45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77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49E0148-FD1C-4435-80FE-8210E2755322}"/>
              </a:ext>
            </a:extLst>
          </p:cNvPr>
          <p:cNvSpPr txBox="1"/>
          <p:nvPr/>
        </p:nvSpPr>
        <p:spPr>
          <a:xfrm>
            <a:off x="467544" y="773370"/>
            <a:ext cx="39604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3D-Modell Planung, Blick nach Westen auf die Wiesenkirche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C921BB-0C19-4C21-B7A4-A05D88126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863"/>
            <a:ext cx="1837931" cy="4573052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112967E-95FF-425B-AD37-58F3FD44B3A8}"/>
              </a:ext>
            </a:extLst>
          </p:cNvPr>
          <p:cNvGrpSpPr/>
          <p:nvPr/>
        </p:nvGrpSpPr>
        <p:grpSpPr>
          <a:xfrm rot="16200000">
            <a:off x="341160" y="4989340"/>
            <a:ext cx="590802" cy="338034"/>
            <a:chOff x="382923" y="1735349"/>
            <a:chExt cx="439669" cy="251562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53326E8-3F06-4936-908E-C8499F745448}"/>
                </a:ext>
              </a:extLst>
            </p:cNvPr>
            <p:cNvSpPr/>
            <p:nvPr/>
          </p:nvSpPr>
          <p:spPr>
            <a:xfrm rot="20889748">
              <a:off x="382923" y="1735349"/>
              <a:ext cx="242491" cy="242491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A4ED5C17-1509-49A3-B08A-1EF5FD0B5C58}"/>
                </a:ext>
              </a:extLst>
            </p:cNvPr>
            <p:cNvSpPr/>
            <p:nvPr/>
          </p:nvSpPr>
          <p:spPr>
            <a:xfrm rot="621823">
              <a:off x="660932" y="1825250"/>
              <a:ext cx="161660" cy="161661"/>
            </a:xfrm>
            <a:prstGeom prst="rightArrow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DD6AB0D6-1738-4FB3-A1F6-B040BE34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562" y="1384444"/>
            <a:ext cx="6865991" cy="460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273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187450" y="980406"/>
            <a:ext cx="6624910" cy="576386"/>
          </a:xfrm>
        </p:spPr>
        <p:txBody>
          <a:bodyPr/>
          <a:lstStyle/>
          <a:p>
            <a:r>
              <a:rPr lang="de-DE" b="1" u="sng" dirty="0"/>
              <a:t>TOP 3</a:t>
            </a:r>
            <a:r>
              <a:rPr lang="de-DE" b="1" dirty="0"/>
              <a:t> 	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1187450" y="1844823"/>
            <a:ext cx="7056958" cy="33784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Glasergasse 5, Abriss und Neubebauung</a:t>
            </a:r>
          </a:p>
        </p:txBody>
      </p:sp>
    </p:spTree>
    <p:extLst>
      <p:ext uri="{BB962C8B-B14F-4D97-AF65-F5344CB8AC3E}">
        <p14:creationId xmlns:p14="http://schemas.microsoft.com/office/powerpoint/2010/main" val="4029104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760F7A6-5978-4AB1-AB1D-47A0CE9DCE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6" y="981950"/>
            <a:ext cx="7551407" cy="518908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71600" y="575293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Lage im Stadtgebiet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BEF9744-9CC6-408D-8E5B-3D2D279E0A66}"/>
              </a:ext>
            </a:extLst>
          </p:cNvPr>
          <p:cNvSpPr/>
          <p:nvPr/>
        </p:nvSpPr>
        <p:spPr>
          <a:xfrm>
            <a:off x="5657438" y="3356992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7670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760F7A6-5978-4AB1-AB1D-47A0CE9DCE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0" y="981950"/>
            <a:ext cx="7538739" cy="518908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71600" y="5752939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Aktuelles Luftbild</a:t>
            </a:r>
          </a:p>
        </p:txBody>
      </p:sp>
    </p:spTree>
    <p:extLst>
      <p:ext uri="{BB962C8B-B14F-4D97-AF65-F5344CB8AC3E}">
        <p14:creationId xmlns:p14="http://schemas.microsoft.com/office/powerpoint/2010/main" val="8949425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760F7A6-5978-4AB1-AB1D-47A0CE9DCE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0" y="981950"/>
            <a:ext cx="7533018" cy="518908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71600" y="5752939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Kataster</a:t>
            </a:r>
          </a:p>
        </p:txBody>
      </p:sp>
    </p:spTree>
    <p:extLst>
      <p:ext uri="{BB962C8B-B14F-4D97-AF65-F5344CB8AC3E}">
        <p14:creationId xmlns:p14="http://schemas.microsoft.com/office/powerpoint/2010/main" val="833042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760F7A6-5978-4AB1-AB1D-47A0CE9DCE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90" y="988268"/>
            <a:ext cx="7533018" cy="517644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71600" y="5752939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B-Plan</a:t>
            </a:r>
          </a:p>
        </p:txBody>
      </p:sp>
    </p:spTree>
    <p:extLst>
      <p:ext uri="{BB962C8B-B14F-4D97-AF65-F5344CB8AC3E}">
        <p14:creationId xmlns:p14="http://schemas.microsoft.com/office/powerpoint/2010/main" val="12893359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D4D615A-337B-49A3-B43B-A861BF054050}"/>
              </a:ext>
            </a:extLst>
          </p:cNvPr>
          <p:cNvSpPr txBox="1"/>
          <p:nvPr/>
        </p:nvSpPr>
        <p:spPr>
          <a:xfrm>
            <a:off x="859310" y="907743"/>
            <a:ext cx="5440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Aktueller Bestand 3D-Stadtmodell, Schrägansicht von Süden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40DA545-76EA-4096-A40B-6A545A69E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87" y="1184742"/>
            <a:ext cx="6267226" cy="48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15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FC52730-6D0C-4AE0-8B9E-AE510FBB03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3" y="997956"/>
            <a:ext cx="7129454" cy="49545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Kataster</a:t>
            </a:r>
          </a:p>
        </p:txBody>
      </p:sp>
    </p:spTree>
    <p:extLst>
      <p:ext uri="{BB962C8B-B14F-4D97-AF65-F5344CB8AC3E}">
        <p14:creationId xmlns:p14="http://schemas.microsoft.com/office/powerpoint/2010/main" val="30622067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E6C5757-7051-47A5-AEB2-1C17434ADD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3" y="1556792"/>
            <a:ext cx="4096636" cy="458112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89787-5291-4A27-B1CC-B2725F5222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4143648" cy="458112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0365184-0A2F-4C88-867B-CCEB31ADE4F8}"/>
              </a:ext>
            </a:extLst>
          </p:cNvPr>
          <p:cNvSpPr txBox="1"/>
          <p:nvPr/>
        </p:nvSpPr>
        <p:spPr>
          <a:xfrm>
            <a:off x="5148064" y="1046242"/>
            <a:ext cx="2776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Planung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32A532-2EDB-49D1-B1B8-280DD47B1D1D}"/>
              </a:ext>
            </a:extLst>
          </p:cNvPr>
          <p:cNvSpPr txBox="1"/>
          <p:nvPr/>
        </p:nvSpPr>
        <p:spPr>
          <a:xfrm>
            <a:off x="1011710" y="1060143"/>
            <a:ext cx="2776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Bestand</a:t>
            </a:r>
          </a:p>
        </p:txBody>
      </p:sp>
    </p:spTree>
    <p:extLst>
      <p:ext uri="{BB962C8B-B14F-4D97-AF65-F5344CB8AC3E}">
        <p14:creationId xmlns:p14="http://schemas.microsoft.com/office/powerpoint/2010/main" val="3397330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5445449A-CF0F-45C2-A4D8-A86F4BDD9CF0}"/>
              </a:ext>
            </a:extLst>
          </p:cNvPr>
          <p:cNvSpPr txBox="1"/>
          <p:nvPr/>
        </p:nvSpPr>
        <p:spPr>
          <a:xfrm>
            <a:off x="859311" y="90774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Kellergeschoss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1F49AA-0CF2-41BE-A464-0CC2785542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841744" cy="483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668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FBBF2BF-44F6-42DE-BE54-8554178BBDD2}"/>
              </a:ext>
            </a:extLst>
          </p:cNvPr>
          <p:cNvSpPr txBox="1"/>
          <p:nvPr/>
        </p:nvSpPr>
        <p:spPr>
          <a:xfrm>
            <a:off x="870816" y="89982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Erdgeschoss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5A684D-8AA5-4B54-98D6-8D522741AA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841744" cy="48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888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8B838B0-D6F6-4265-847A-529A3A39B05D}"/>
              </a:ext>
            </a:extLst>
          </p:cNvPr>
          <p:cNvSpPr txBox="1"/>
          <p:nvPr/>
        </p:nvSpPr>
        <p:spPr>
          <a:xfrm>
            <a:off x="859311" y="90774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Dachgeschoss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56651F7-3735-4197-B475-6CAF299102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841744" cy="48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63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3F31FA57-300D-453F-8AC5-70156F54C6EB}"/>
              </a:ext>
            </a:extLst>
          </p:cNvPr>
          <p:cNvSpPr txBox="1"/>
          <p:nvPr/>
        </p:nvSpPr>
        <p:spPr>
          <a:xfrm>
            <a:off x="859311" y="90774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Ansichten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14D45C-0289-4032-B800-33B044924D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654"/>
            <a:ext cx="9144000" cy="389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798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3F31FA57-300D-453F-8AC5-70156F54C6EB}"/>
              </a:ext>
            </a:extLst>
          </p:cNvPr>
          <p:cNvSpPr txBox="1"/>
          <p:nvPr/>
        </p:nvSpPr>
        <p:spPr>
          <a:xfrm>
            <a:off x="859311" y="90774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Ansichten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14D45C-0289-4032-B800-33B044924D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182"/>
            <a:ext cx="9144000" cy="387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72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91AAE94A-C8EC-4BD1-8119-877334C31CE2}"/>
              </a:ext>
            </a:extLst>
          </p:cNvPr>
          <p:cNvSpPr txBox="1"/>
          <p:nvPr/>
        </p:nvSpPr>
        <p:spPr>
          <a:xfrm>
            <a:off x="859311" y="907743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Schnitte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3A1D1F-1720-4C8F-8FBF-E0E2E8D802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" y="1184742"/>
            <a:ext cx="9144000" cy="490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824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D4D615A-337B-49A3-B43B-A861BF054050}"/>
              </a:ext>
            </a:extLst>
          </p:cNvPr>
          <p:cNvSpPr txBox="1"/>
          <p:nvPr/>
        </p:nvSpPr>
        <p:spPr>
          <a:xfrm>
            <a:off x="859310" y="907743"/>
            <a:ext cx="2776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Aktuelle Ansicht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57CA1C3-46BD-44A6-94A2-05F9A18A6C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09721"/>
            <a:ext cx="6819388" cy="464053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6EBC089-1399-4945-90CA-249932B4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52" y="3950045"/>
            <a:ext cx="1749461" cy="2006297"/>
          </a:xfrm>
          <a:prstGeom prst="rect">
            <a:avLst/>
          </a:prstGeom>
          <a:ln w="34925">
            <a:solidFill>
              <a:schemeClr val="bg1">
                <a:lumMod val="75000"/>
              </a:schemeClr>
            </a:solidFill>
          </a:ln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D1E9CA4-9441-4595-8688-2D7673E24C08}"/>
              </a:ext>
            </a:extLst>
          </p:cNvPr>
          <p:cNvGrpSpPr/>
          <p:nvPr/>
        </p:nvGrpSpPr>
        <p:grpSpPr>
          <a:xfrm rot="250864">
            <a:off x="882635" y="4495870"/>
            <a:ext cx="305655" cy="174884"/>
            <a:chOff x="382923" y="1735349"/>
            <a:chExt cx="439669" cy="25156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E448ABA8-72C3-4F97-9FC8-DCBC10609BA8}"/>
                </a:ext>
              </a:extLst>
            </p:cNvPr>
            <p:cNvSpPr/>
            <p:nvPr/>
          </p:nvSpPr>
          <p:spPr>
            <a:xfrm rot="20889748">
              <a:off x="382923" y="1735349"/>
              <a:ext cx="242491" cy="242491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E5755C57-EA3B-4247-A2FB-CBC3E37AA294}"/>
                </a:ext>
              </a:extLst>
            </p:cNvPr>
            <p:cNvSpPr/>
            <p:nvPr/>
          </p:nvSpPr>
          <p:spPr>
            <a:xfrm rot="621823">
              <a:off x="660932" y="1825250"/>
              <a:ext cx="161660" cy="161661"/>
            </a:xfrm>
            <a:prstGeom prst="rightArrow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060377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D4D615A-337B-49A3-B43B-A861BF054050}"/>
              </a:ext>
            </a:extLst>
          </p:cNvPr>
          <p:cNvSpPr txBox="1"/>
          <p:nvPr/>
        </p:nvSpPr>
        <p:spPr>
          <a:xfrm>
            <a:off x="859310" y="907743"/>
            <a:ext cx="2776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Visualisierung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D4354C-E10B-4BAF-A8D7-03AADAB8C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7" b="3387"/>
          <a:stretch/>
        </p:blipFill>
        <p:spPr>
          <a:xfrm>
            <a:off x="1619672" y="1321891"/>
            <a:ext cx="6858000" cy="46405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A1A72D1-8D69-4C78-9B7E-2E3A173E0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52" y="3956130"/>
            <a:ext cx="1749461" cy="2006297"/>
          </a:xfrm>
          <a:prstGeom prst="rect">
            <a:avLst/>
          </a:prstGeom>
          <a:ln w="34925">
            <a:solidFill>
              <a:schemeClr val="bg1">
                <a:lumMod val="75000"/>
              </a:schemeClr>
            </a:solidFill>
          </a:ln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9DFD73D-07BB-4869-879E-B0C34F4FAB53}"/>
              </a:ext>
            </a:extLst>
          </p:cNvPr>
          <p:cNvGrpSpPr/>
          <p:nvPr/>
        </p:nvGrpSpPr>
        <p:grpSpPr>
          <a:xfrm rot="250864">
            <a:off x="882635" y="4495870"/>
            <a:ext cx="305655" cy="174884"/>
            <a:chOff x="382923" y="1735349"/>
            <a:chExt cx="439669" cy="251562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A0275E1-83EE-441C-A3F0-F82061822591}"/>
                </a:ext>
              </a:extLst>
            </p:cNvPr>
            <p:cNvSpPr/>
            <p:nvPr/>
          </p:nvSpPr>
          <p:spPr>
            <a:xfrm rot="20889748">
              <a:off x="382923" y="1735349"/>
              <a:ext cx="242491" cy="242491"/>
            </a:xfrm>
            <a:prstGeom prst="ellipse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rechts 17">
              <a:extLst>
                <a:ext uri="{FF2B5EF4-FFF2-40B4-BE49-F238E27FC236}">
                  <a16:creationId xmlns:a16="http://schemas.microsoft.com/office/drawing/2014/main" id="{3DB71746-169D-4188-8180-BA57B60127C1}"/>
                </a:ext>
              </a:extLst>
            </p:cNvPr>
            <p:cNvSpPr/>
            <p:nvPr/>
          </p:nvSpPr>
          <p:spPr>
            <a:xfrm rot="621823">
              <a:off x="660932" y="1825250"/>
              <a:ext cx="161660" cy="161661"/>
            </a:xfrm>
            <a:prstGeom prst="rightArrow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012128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91AAE94A-C8EC-4BD1-8119-877334C31CE2}"/>
              </a:ext>
            </a:extLst>
          </p:cNvPr>
          <p:cNvSpPr txBox="1"/>
          <p:nvPr/>
        </p:nvSpPr>
        <p:spPr>
          <a:xfrm>
            <a:off x="859310" y="907744"/>
            <a:ext cx="472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Planung 3D-Stadtmodell, Schrägansicht von Süden</a:t>
            </a:r>
          </a:p>
          <a:p>
            <a:endParaRPr lang="de-DE" sz="1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939103F-27A9-45CE-B2C9-ED109E94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236615"/>
            <a:ext cx="5443314" cy="474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5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4B1647C-677C-4905-B86E-E3BC664BD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4" y="997956"/>
            <a:ext cx="7143912" cy="495459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09104" y="5629829"/>
            <a:ext cx="1662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B-Plan</a:t>
            </a:r>
          </a:p>
        </p:txBody>
      </p:sp>
    </p:spTree>
    <p:extLst>
      <p:ext uri="{BB962C8B-B14F-4D97-AF65-F5344CB8AC3E}">
        <p14:creationId xmlns:p14="http://schemas.microsoft.com/office/powerpoint/2010/main" val="4060296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91AAE94A-C8EC-4BD1-8119-877334C31CE2}"/>
              </a:ext>
            </a:extLst>
          </p:cNvPr>
          <p:cNvSpPr txBox="1"/>
          <p:nvPr/>
        </p:nvSpPr>
        <p:spPr>
          <a:xfrm>
            <a:off x="859310" y="907744"/>
            <a:ext cx="4720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Planung 3D-Stadtmodell, Straßenansicht Glasergasse</a:t>
            </a:r>
          </a:p>
          <a:p>
            <a:endParaRPr lang="de-DE" sz="12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4D3D6F-8EF8-46ED-B0FE-C7C44CF36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60"/>
          <a:stretch/>
        </p:blipFill>
        <p:spPr>
          <a:xfrm>
            <a:off x="359532" y="1367381"/>
            <a:ext cx="8424936" cy="45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295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91AAE94A-C8EC-4BD1-8119-877334C31CE2}"/>
              </a:ext>
            </a:extLst>
          </p:cNvPr>
          <p:cNvSpPr txBox="1"/>
          <p:nvPr/>
        </p:nvSpPr>
        <p:spPr>
          <a:xfrm>
            <a:off x="859310" y="907745"/>
            <a:ext cx="594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Planung 3D-Stadtmodell, Glasergasse in der Schrägansicht von Norden</a:t>
            </a:r>
          </a:p>
          <a:p>
            <a:endParaRPr lang="de-DE" sz="12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27E032-0EAE-4586-B83D-C8A3B584B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1369409"/>
            <a:ext cx="8424936" cy="45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01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/>
              <a:t>Vielen Dank für Ihre Aufmerksamkeit</a:t>
            </a:r>
            <a:r>
              <a:rPr lang="de-DE" spc="-300" dirty="0"/>
              <a:t> 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1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D72A7EF0-74C6-410D-8740-371E1C2A7CD9}"/>
              </a:ext>
            </a:extLst>
          </p:cNvPr>
          <p:cNvSpPr txBox="1"/>
          <p:nvPr/>
        </p:nvSpPr>
        <p:spPr>
          <a:xfrm>
            <a:off x="903323" y="5827999"/>
            <a:ext cx="6510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Windmühlenweg 23-25, Schrägluftbild Ost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021DC7-6F16-4E72-8A8F-4BA8306C16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6" r="4999"/>
          <a:stretch/>
        </p:blipFill>
        <p:spPr>
          <a:xfrm>
            <a:off x="903323" y="1053090"/>
            <a:ext cx="7297878" cy="47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96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D72A7EF0-74C6-410D-8740-371E1C2A7CD9}"/>
              </a:ext>
            </a:extLst>
          </p:cNvPr>
          <p:cNvSpPr txBox="1"/>
          <p:nvPr/>
        </p:nvSpPr>
        <p:spPr>
          <a:xfrm>
            <a:off x="326413" y="4876921"/>
            <a:ext cx="65100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Windmühlenweg 23-25, aktueller Bestand, Straßenansicht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5E9F313-0AFB-481D-83FC-95FCD5ED7C14}"/>
              </a:ext>
            </a:extLst>
          </p:cNvPr>
          <p:cNvGrpSpPr/>
          <p:nvPr/>
        </p:nvGrpSpPr>
        <p:grpSpPr>
          <a:xfrm>
            <a:off x="4634766" y="2106742"/>
            <a:ext cx="4473738" cy="2762418"/>
            <a:chOff x="611560" y="988690"/>
            <a:chExt cx="7992888" cy="493540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540A7CC-626C-4474-8669-003BBDC1E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36"/>
            <a:stretch/>
          </p:blipFill>
          <p:spPr>
            <a:xfrm>
              <a:off x="1203528" y="1124744"/>
              <a:ext cx="7400920" cy="4799348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78DEFBC-BC65-4D3B-9809-119A05D3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988690"/>
              <a:ext cx="1512168" cy="2599868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2FB8C56D-9552-4958-BAFD-4ED5EF66E63C}"/>
                </a:ext>
              </a:extLst>
            </p:cNvPr>
            <p:cNvGrpSpPr/>
            <p:nvPr/>
          </p:nvGrpSpPr>
          <p:grpSpPr>
            <a:xfrm rot="17689415">
              <a:off x="1014127" y="2339923"/>
              <a:ext cx="378802" cy="270596"/>
              <a:chOff x="6804248" y="1484784"/>
              <a:chExt cx="378802" cy="270596"/>
            </a:xfrm>
          </p:grpSpPr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F71C4FB7-6452-4E72-B131-736E2E3A3728}"/>
                  </a:ext>
                </a:extLst>
              </p:cNvPr>
              <p:cNvSpPr/>
              <p:nvPr/>
            </p:nvSpPr>
            <p:spPr>
              <a:xfrm>
                <a:off x="6804248" y="1484784"/>
                <a:ext cx="216024" cy="216024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Pfeil: nach rechts 9">
                <a:extLst>
                  <a:ext uri="{FF2B5EF4-FFF2-40B4-BE49-F238E27FC236}">
                    <a16:creationId xmlns:a16="http://schemas.microsoft.com/office/drawing/2014/main" id="{F9190AE0-0C18-4996-97AF-DBF4D3F1ABC7}"/>
                  </a:ext>
                </a:extLst>
              </p:cNvPr>
              <p:cNvSpPr/>
              <p:nvPr/>
            </p:nvSpPr>
            <p:spPr>
              <a:xfrm rot="1068258">
                <a:off x="7039034" y="1611364"/>
                <a:ext cx="144016" cy="144016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2A61DC9-5254-43F9-AA31-F18109786D95}"/>
              </a:ext>
            </a:extLst>
          </p:cNvPr>
          <p:cNvGrpSpPr/>
          <p:nvPr/>
        </p:nvGrpSpPr>
        <p:grpSpPr>
          <a:xfrm>
            <a:off x="98262" y="2106742"/>
            <a:ext cx="4473738" cy="2762418"/>
            <a:chOff x="611560" y="988690"/>
            <a:chExt cx="7992888" cy="493540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509FC31-B1C5-4504-AFBD-EFE8E8A61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36"/>
            <a:stretch/>
          </p:blipFill>
          <p:spPr>
            <a:xfrm>
              <a:off x="1203528" y="1124744"/>
              <a:ext cx="7400920" cy="4799348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184D42CC-0D11-496D-AF09-93929133A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988690"/>
              <a:ext cx="1512168" cy="2599868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08763104-7219-4E94-BED2-95DA3DB98783}"/>
                </a:ext>
              </a:extLst>
            </p:cNvPr>
            <p:cNvGrpSpPr/>
            <p:nvPr/>
          </p:nvGrpSpPr>
          <p:grpSpPr>
            <a:xfrm rot="1206671">
              <a:off x="969278" y="1629782"/>
              <a:ext cx="378801" cy="270595"/>
              <a:chOff x="6804249" y="1484785"/>
              <a:chExt cx="378801" cy="270595"/>
            </a:xfrm>
          </p:grpSpPr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EC2DCE6-7D1F-4DDD-94FF-7B72C7D5E093}"/>
                  </a:ext>
                </a:extLst>
              </p:cNvPr>
              <p:cNvSpPr/>
              <p:nvPr/>
            </p:nvSpPr>
            <p:spPr>
              <a:xfrm>
                <a:off x="6804249" y="1484785"/>
                <a:ext cx="216024" cy="21602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Pfeil: nach rechts 16">
                <a:extLst>
                  <a:ext uri="{FF2B5EF4-FFF2-40B4-BE49-F238E27FC236}">
                    <a16:creationId xmlns:a16="http://schemas.microsoft.com/office/drawing/2014/main" id="{1D156DA7-BC79-480E-8DB2-2AB5C5CE621F}"/>
                  </a:ext>
                </a:extLst>
              </p:cNvPr>
              <p:cNvSpPr/>
              <p:nvPr/>
            </p:nvSpPr>
            <p:spPr>
              <a:xfrm rot="1068258">
                <a:off x="7039034" y="1611364"/>
                <a:ext cx="144016" cy="144016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2060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Mustervorlage_4_3_Ver00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PowerPoint_Mustervorlage_4_3_Ver001</Template>
  <TotalTime>0</TotalTime>
  <Words>277</Words>
  <Application>Microsoft Office PowerPoint</Application>
  <PresentationFormat>Bildschirmpräsentation (4:3)</PresentationFormat>
  <Paragraphs>83</Paragraphs>
  <Slides>72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74" baseType="lpstr">
      <vt:lpstr>Arial</vt:lpstr>
      <vt:lpstr>PowerPoint_Mustervorlage_4_3_Ver001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Pfeffer, Claudia</dc:creator>
  <cp:lastModifiedBy>Pfeffer, Claudia</cp:lastModifiedBy>
  <cp:revision>461</cp:revision>
  <dcterms:created xsi:type="dcterms:W3CDTF">2019-01-02T14:00:03Z</dcterms:created>
  <dcterms:modified xsi:type="dcterms:W3CDTF">2021-04-09T10:11:11Z</dcterms:modified>
</cp:coreProperties>
</file>