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2" r:id="rId2"/>
    <p:sldId id="297" r:id="rId3"/>
    <p:sldId id="365" r:id="rId4"/>
    <p:sldId id="307" r:id="rId5"/>
    <p:sldId id="329" r:id="rId6"/>
    <p:sldId id="366" r:id="rId7"/>
    <p:sldId id="392" r:id="rId8"/>
    <p:sldId id="404" r:id="rId9"/>
    <p:sldId id="395" r:id="rId10"/>
    <p:sldId id="331" r:id="rId11"/>
    <p:sldId id="368" r:id="rId12"/>
    <p:sldId id="332" r:id="rId13"/>
    <p:sldId id="369" r:id="rId14"/>
    <p:sldId id="370" r:id="rId15"/>
    <p:sldId id="371" r:id="rId16"/>
    <p:sldId id="372" r:id="rId17"/>
    <p:sldId id="375" r:id="rId18"/>
    <p:sldId id="393" r:id="rId19"/>
    <p:sldId id="394" r:id="rId20"/>
    <p:sldId id="311" r:id="rId21"/>
    <p:sldId id="378" r:id="rId22"/>
    <p:sldId id="379" r:id="rId23"/>
    <p:sldId id="380" r:id="rId24"/>
    <p:sldId id="381" r:id="rId25"/>
    <p:sldId id="400" r:id="rId26"/>
    <p:sldId id="402" r:id="rId27"/>
    <p:sldId id="401" r:id="rId28"/>
    <p:sldId id="403" r:id="rId29"/>
    <p:sldId id="396" r:id="rId30"/>
    <p:sldId id="399" r:id="rId31"/>
    <p:sldId id="398" r:id="rId32"/>
    <p:sldId id="274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91D"/>
    <a:srgbClr val="9D9D9C"/>
    <a:srgbClr val="FF0E1E"/>
    <a:srgbClr val="E6E6E6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6568" autoAdjust="0"/>
  </p:normalViewPr>
  <p:slideViewPr>
    <p:cSldViewPr snapToObjects="1" showGuides="1">
      <p:cViewPr>
        <p:scale>
          <a:sx n="93" d="100"/>
          <a:sy n="93" d="100"/>
        </p:scale>
        <p:origin x="-994" y="-58"/>
      </p:cViewPr>
      <p:guideLst>
        <p:guide orient="horz" pos="799"/>
        <p:guide pos="7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C8CBE-544A-46C3-8EB8-4C91EB70CCF4}" type="datetimeFigureOut">
              <a:rPr lang="de-DE" smtClean="0">
                <a:latin typeface="Arial" panose="020B0604020202020204" pitchFamily="34" charset="0"/>
              </a:rPr>
              <a:t>05.02.2020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37445-43C5-46C5-A9A4-A2CA7448BA8C}" type="slidenum">
              <a:rPr lang="de-DE" smtClean="0">
                <a:latin typeface="Arial" panose="020B0604020202020204" pitchFamily="34" charset="0"/>
              </a:rPr>
              <a:t>‹Nr.›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08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777FEC-0449-4EB5-8F6D-CF37BEE81A02}" type="datetimeFigureOut">
              <a:rPr lang="de-DE" smtClean="0"/>
              <a:pPr/>
              <a:t>05.02.2020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6E17B6F-4F49-4D1C-85BF-3E2D67ABF8E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07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17B6F-4F49-4D1C-85BF-3E2D67ABF8EC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78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leitung +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hteck 250"/>
          <p:cNvSpPr/>
          <p:nvPr userDrawn="1"/>
        </p:nvSpPr>
        <p:spPr>
          <a:xfrm>
            <a:off x="1246375" y="2064027"/>
            <a:ext cx="2025047" cy="5550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8" name="Rechteck 247"/>
          <p:cNvSpPr/>
          <p:nvPr userDrawn="1"/>
        </p:nvSpPr>
        <p:spPr>
          <a:xfrm>
            <a:off x="7164288" y="5229200"/>
            <a:ext cx="1349308" cy="7341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7" name="Rechteck 246"/>
          <p:cNvSpPr/>
          <p:nvPr userDrawn="1"/>
        </p:nvSpPr>
        <p:spPr>
          <a:xfrm>
            <a:off x="7164288" y="817143"/>
            <a:ext cx="1224136" cy="79569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5" name="Textfeld 84"/>
          <p:cNvSpPr txBox="1"/>
          <p:nvPr userDrawn="1"/>
        </p:nvSpPr>
        <p:spPr>
          <a:xfrm>
            <a:off x="7221990" y="5296206"/>
            <a:ext cx="11087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bg1"/>
                </a:solidFill>
              </a:rPr>
              <a:t>Seitenzahlen</a:t>
            </a:r>
          </a:p>
          <a:p>
            <a:r>
              <a:rPr lang="de-DE" sz="1100" i="1" dirty="0" smtClean="0">
                <a:solidFill>
                  <a:schemeClr val="bg1"/>
                </a:solidFill>
              </a:rPr>
              <a:t>automatische</a:t>
            </a:r>
            <a:r>
              <a:rPr lang="de-DE" sz="1100" i="1" baseline="0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sz="1100" i="1" baseline="0" dirty="0" smtClean="0">
                <a:solidFill>
                  <a:schemeClr val="bg1"/>
                </a:solidFill>
              </a:rPr>
              <a:t>Anpassung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87" name="Textfeld 86"/>
          <p:cNvSpPr txBox="1"/>
          <p:nvPr userDrawn="1"/>
        </p:nvSpPr>
        <p:spPr>
          <a:xfrm>
            <a:off x="7321725" y="908720"/>
            <a:ext cx="11918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0" dirty="0" smtClean="0">
                <a:solidFill>
                  <a:schemeClr val="bg1"/>
                </a:solidFill>
              </a:rPr>
              <a:t>Datum</a:t>
            </a:r>
          </a:p>
          <a:p>
            <a:r>
              <a:rPr lang="de-DE" sz="1100" i="1" dirty="0" smtClean="0">
                <a:solidFill>
                  <a:schemeClr val="bg1"/>
                </a:solidFill>
              </a:rPr>
              <a:t>automatische</a:t>
            </a:r>
            <a:r>
              <a:rPr lang="de-DE" sz="1100" i="1" baseline="0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sz="1100" i="1" baseline="0" dirty="0" smtClean="0">
                <a:solidFill>
                  <a:schemeClr val="bg1"/>
                </a:solidFill>
              </a:rPr>
              <a:t>Anpassung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135" name="Textfeld 134"/>
          <p:cNvSpPr txBox="1"/>
          <p:nvPr userDrawn="1"/>
        </p:nvSpPr>
        <p:spPr>
          <a:xfrm>
            <a:off x="1187449" y="980728"/>
            <a:ext cx="34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Anleitung &amp; Information </a:t>
            </a: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449" y="1268760"/>
            <a:ext cx="611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zur</a:t>
            </a:r>
            <a:r>
              <a:rPr lang="de-DE" sz="18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Benutzung der Präsentationsvorlage</a:t>
            </a:r>
            <a:endParaRPr lang="de-DE" sz="1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4" name="Textfeld 153"/>
          <p:cNvSpPr txBox="1"/>
          <p:nvPr userDrawn="1"/>
        </p:nvSpPr>
        <p:spPr>
          <a:xfrm>
            <a:off x="3203848" y="4134473"/>
            <a:ext cx="307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Die Schaltfläche</a:t>
            </a:r>
            <a:r>
              <a:rPr lang="de-DE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Folienmaster</a:t>
            </a:r>
            <a:r>
              <a:rPr lang="de-DE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auswählen 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5" name="Richtungspfeil 154"/>
          <p:cNvSpPr/>
          <p:nvPr userDrawn="1"/>
        </p:nvSpPr>
        <p:spPr>
          <a:xfrm rot="16200000">
            <a:off x="2890281" y="4088576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6" name="Textfeld 155"/>
          <p:cNvSpPr txBox="1"/>
          <p:nvPr userDrawn="1"/>
        </p:nvSpPr>
        <p:spPr>
          <a:xfrm>
            <a:off x="2987824" y="4160113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2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142" name="Textfeld 141"/>
          <p:cNvSpPr txBox="1"/>
          <p:nvPr userDrawn="1"/>
        </p:nvSpPr>
        <p:spPr>
          <a:xfrm>
            <a:off x="2267744" y="2846114"/>
            <a:ext cx="28270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Die Registrierkarte </a:t>
            </a:r>
            <a:r>
              <a:rPr lang="de-DE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Ansicht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auswählen 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8" name="Richtungspfeil 157"/>
          <p:cNvSpPr/>
          <p:nvPr userDrawn="1"/>
        </p:nvSpPr>
        <p:spPr>
          <a:xfrm rot="5400000">
            <a:off x="4932387" y="2964258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0" name="Textfeld 159"/>
          <p:cNvSpPr txBox="1"/>
          <p:nvPr userDrawn="1"/>
        </p:nvSpPr>
        <p:spPr>
          <a:xfrm>
            <a:off x="5029930" y="285160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1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206" name="Richtungspfeil 205"/>
          <p:cNvSpPr/>
          <p:nvPr userDrawn="1"/>
        </p:nvSpPr>
        <p:spPr>
          <a:xfrm rot="16200000" flipH="1" flipV="1">
            <a:off x="1378162" y="4756422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7" name="Textfeld 206"/>
          <p:cNvSpPr txBox="1"/>
          <p:nvPr userDrawn="1"/>
        </p:nvSpPr>
        <p:spPr>
          <a:xfrm rot="10800000" flipH="1" flipV="1">
            <a:off x="1475705" y="4692027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3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208" name="Rechteck 207"/>
          <p:cNvSpPr/>
          <p:nvPr userDrawn="1"/>
        </p:nvSpPr>
        <p:spPr>
          <a:xfrm>
            <a:off x="1663618" y="4635988"/>
            <a:ext cx="247633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Text im Folienmaster einfügen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8" name="Richtungspfeil 167"/>
          <p:cNvSpPr/>
          <p:nvPr userDrawn="1"/>
        </p:nvSpPr>
        <p:spPr>
          <a:xfrm rot="10800000" flipH="1" flipV="1">
            <a:off x="4981136" y="5034904"/>
            <a:ext cx="426305" cy="230862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9" name="Textfeld 168"/>
          <p:cNvSpPr txBox="1"/>
          <p:nvPr userDrawn="1"/>
        </p:nvSpPr>
        <p:spPr>
          <a:xfrm rot="10800000" flipH="1" flipV="1">
            <a:off x="5013376" y="5011835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4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174" name="Rechteck 173"/>
          <p:cNvSpPr/>
          <p:nvPr userDrawn="1"/>
        </p:nvSpPr>
        <p:spPr>
          <a:xfrm>
            <a:off x="3200727" y="4998581"/>
            <a:ext cx="197321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b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Masteransicht schließen</a:t>
            </a:r>
            <a:endParaRPr lang="de-DE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6" name="Gruppieren 245"/>
          <p:cNvGrpSpPr/>
          <p:nvPr userDrawn="1"/>
        </p:nvGrpSpPr>
        <p:grpSpPr>
          <a:xfrm>
            <a:off x="7278717" y="603895"/>
            <a:ext cx="917705" cy="446650"/>
            <a:chOff x="7278717" y="603895"/>
            <a:chExt cx="917705" cy="446650"/>
          </a:xfrm>
        </p:grpSpPr>
        <p:cxnSp>
          <p:nvCxnSpPr>
            <p:cNvPr id="114" name="Gerade Verbindung 113"/>
            <p:cNvCxnSpPr/>
            <p:nvPr userDrawn="1"/>
          </p:nvCxnSpPr>
          <p:spPr>
            <a:xfrm rot="16200000" flipH="1">
              <a:off x="7088330" y="817142"/>
              <a:ext cx="426497" cy="3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 Verbindung mit Pfeil 221"/>
            <p:cNvCxnSpPr/>
            <p:nvPr userDrawn="1"/>
          </p:nvCxnSpPr>
          <p:spPr>
            <a:xfrm>
              <a:off x="7297257" y="603895"/>
              <a:ext cx="899165" cy="0"/>
            </a:xfrm>
            <a:prstGeom prst="straightConnector1">
              <a:avLst/>
            </a:prstGeom>
            <a:ln>
              <a:solidFill>
                <a:srgbClr val="E2091D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3" name="Ellipse 242"/>
            <p:cNvSpPr/>
            <p:nvPr userDrawn="1"/>
          </p:nvSpPr>
          <p:spPr>
            <a:xfrm>
              <a:off x="7278717" y="100482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36" name="Textfeld 235"/>
          <p:cNvSpPr txBox="1"/>
          <p:nvPr userDrawn="1"/>
        </p:nvSpPr>
        <p:spPr>
          <a:xfrm flipH="1">
            <a:off x="1419771" y="2093382"/>
            <a:ext cx="18560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bg1"/>
                </a:solidFill>
              </a:rPr>
              <a:t>Nam</a:t>
            </a:r>
            <a:r>
              <a:rPr lang="de-DE" sz="1100" b="1" baseline="0" dirty="0" smtClean="0">
                <a:solidFill>
                  <a:schemeClr val="bg1"/>
                </a:solidFill>
              </a:rPr>
              <a:t>e der </a:t>
            </a:r>
            <a:r>
              <a:rPr lang="de-DE" sz="1100" b="1" i="1" baseline="0" dirty="0" smtClean="0">
                <a:solidFill>
                  <a:schemeClr val="bg1"/>
                </a:solidFill>
              </a:rPr>
              <a:t>Abteilung</a:t>
            </a:r>
          </a:p>
          <a:p>
            <a:r>
              <a:rPr lang="de-DE" sz="1100" b="0" i="1" baseline="0" dirty="0" smtClean="0">
                <a:solidFill>
                  <a:schemeClr val="bg1"/>
                </a:solidFill>
              </a:rPr>
              <a:t>einfügen im Folienmaster</a:t>
            </a:r>
            <a:endParaRPr lang="de-DE" sz="1100" b="0" i="1" dirty="0" smtClean="0">
              <a:solidFill>
                <a:schemeClr val="bg1"/>
              </a:solidFill>
            </a:endParaRPr>
          </a:p>
        </p:txBody>
      </p:sp>
      <p:grpSp>
        <p:nvGrpSpPr>
          <p:cNvPr id="237" name="Gruppieren 236"/>
          <p:cNvGrpSpPr/>
          <p:nvPr userDrawn="1"/>
        </p:nvGrpSpPr>
        <p:grpSpPr>
          <a:xfrm flipH="1">
            <a:off x="1011704" y="2194705"/>
            <a:ext cx="391944" cy="45719"/>
            <a:chOff x="7619164" y="901392"/>
            <a:chExt cx="391944" cy="45719"/>
          </a:xfrm>
        </p:grpSpPr>
        <p:cxnSp>
          <p:nvCxnSpPr>
            <p:cNvPr id="238" name="Gerade Verbindung 237"/>
            <p:cNvCxnSpPr/>
            <p:nvPr userDrawn="1"/>
          </p:nvCxnSpPr>
          <p:spPr>
            <a:xfrm flipH="1">
              <a:off x="7642025" y="924251"/>
              <a:ext cx="369083" cy="1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Ellipse 238"/>
            <p:cNvSpPr/>
            <p:nvPr userDrawn="1"/>
          </p:nvSpPr>
          <p:spPr>
            <a:xfrm>
              <a:off x="7619164" y="90139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cxnSp>
        <p:nvCxnSpPr>
          <p:cNvPr id="240" name="Gerade Verbindung mit Pfeil 239"/>
          <p:cNvCxnSpPr/>
          <p:nvPr userDrawn="1"/>
        </p:nvCxnSpPr>
        <p:spPr>
          <a:xfrm>
            <a:off x="1011704" y="2217565"/>
            <a:ext cx="0" cy="4091755"/>
          </a:xfrm>
          <a:prstGeom prst="straightConnector1">
            <a:avLst/>
          </a:prstGeom>
          <a:ln>
            <a:solidFill>
              <a:srgbClr val="E2091D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9" name="Ellipse 248"/>
          <p:cNvSpPr/>
          <p:nvPr userDrawn="1"/>
        </p:nvSpPr>
        <p:spPr>
          <a:xfrm>
            <a:off x="8356782" y="539711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7"/>
          <a:stretch/>
        </p:blipFill>
        <p:spPr>
          <a:xfrm>
            <a:off x="1419771" y="3293020"/>
            <a:ext cx="4756243" cy="6283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6644" r="6528" b="3031"/>
          <a:stretch/>
        </p:blipFill>
        <p:spPr>
          <a:xfrm>
            <a:off x="5530748" y="4835430"/>
            <a:ext cx="746457" cy="760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uppieren 6"/>
          <p:cNvGrpSpPr/>
          <p:nvPr userDrawn="1"/>
        </p:nvGrpSpPr>
        <p:grpSpPr>
          <a:xfrm>
            <a:off x="8357452" y="5397116"/>
            <a:ext cx="535028" cy="917704"/>
            <a:chOff x="8357452" y="5397116"/>
            <a:chExt cx="535028" cy="917704"/>
          </a:xfrm>
        </p:grpSpPr>
        <p:cxnSp>
          <p:nvCxnSpPr>
            <p:cNvPr id="38" name="Gerade Verbindung 37"/>
            <p:cNvCxnSpPr/>
            <p:nvPr userDrawn="1"/>
          </p:nvCxnSpPr>
          <p:spPr>
            <a:xfrm flipH="1">
              <a:off x="8377607" y="5419974"/>
              <a:ext cx="514873" cy="6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 rot="5400000">
              <a:off x="8442897" y="5865238"/>
              <a:ext cx="899165" cy="0"/>
            </a:xfrm>
            <a:prstGeom prst="straightConnector1">
              <a:avLst/>
            </a:prstGeom>
            <a:ln>
              <a:solidFill>
                <a:srgbClr val="E2091D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Ellipse 39"/>
            <p:cNvSpPr/>
            <p:nvPr userDrawn="1"/>
          </p:nvSpPr>
          <p:spPr>
            <a:xfrm rot="5400000">
              <a:off x="8357452" y="539711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3" name="Rechteck 42"/>
          <p:cNvSpPr/>
          <p:nvPr userDrawn="1"/>
        </p:nvSpPr>
        <p:spPr>
          <a:xfrm>
            <a:off x="2917208" y="3473780"/>
            <a:ext cx="378000" cy="3240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Rechteck 43"/>
          <p:cNvSpPr/>
          <p:nvPr userDrawn="1"/>
        </p:nvSpPr>
        <p:spPr>
          <a:xfrm>
            <a:off x="5013373" y="3318375"/>
            <a:ext cx="342000" cy="121755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89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bschnitt +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1187450" y="1844328"/>
            <a:ext cx="6264870" cy="12245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0"/>
          </p:nvPr>
        </p:nvSpPr>
        <p:spPr>
          <a:xfrm>
            <a:off x="1187623" y="3068861"/>
            <a:ext cx="3830465" cy="2089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21"/>
          </p:nvPr>
        </p:nvSpPr>
        <p:spPr>
          <a:xfrm>
            <a:off x="5083170" y="3068861"/>
            <a:ext cx="2368555" cy="208858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629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25"/>
          </p:nvPr>
        </p:nvSpPr>
        <p:spPr>
          <a:xfrm>
            <a:off x="1187451" y="1485553"/>
            <a:ext cx="7364512" cy="395967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384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200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-1" r="-2157" b="33358"/>
          <a:stretch/>
        </p:blipFill>
        <p:spPr>
          <a:xfrm>
            <a:off x="-252538" y="2310153"/>
            <a:ext cx="9594841" cy="1118847"/>
          </a:xfrm>
          <a:prstGeom prst="trapezoid">
            <a:avLst>
              <a:gd name="adj" fmla="val 265872"/>
            </a:avLst>
          </a:prstGeom>
        </p:spPr>
      </p:pic>
      <p:cxnSp>
        <p:nvCxnSpPr>
          <p:cNvPr id="7" name="Gerade Verbindung 6"/>
          <p:cNvCxnSpPr/>
          <p:nvPr userDrawn="1"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612900" y="3860800"/>
            <a:ext cx="5040313" cy="12243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Vielen Dank für Ihre </a:t>
            </a:r>
          </a:p>
          <a:p>
            <a:pPr lvl="0"/>
            <a:r>
              <a:rPr lang="de-DE" dirty="0" smtClean="0"/>
              <a:t>Aufmerksamkeit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 userDrawn="1"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</p:spTree>
    <p:extLst>
      <p:ext uri="{BB962C8B-B14F-4D97-AF65-F5344CB8AC3E}">
        <p14:creationId xmlns:p14="http://schemas.microsoft.com/office/powerpoint/2010/main" val="222753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leitung +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feld 134"/>
          <p:cNvSpPr txBox="1"/>
          <p:nvPr userDrawn="1"/>
        </p:nvSpPr>
        <p:spPr>
          <a:xfrm>
            <a:off x="1187449" y="980728"/>
            <a:ext cx="34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Neue</a:t>
            </a:r>
            <a:r>
              <a:rPr lang="de-DE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Folie erstellen</a:t>
            </a:r>
            <a:endParaRPr lang="de-D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450" y="1268760"/>
            <a:ext cx="381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Layoutvorlagen</a:t>
            </a:r>
            <a:r>
              <a:rPr lang="de-DE" sz="18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einfügen</a:t>
            </a:r>
            <a:endParaRPr lang="de-DE" sz="1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" b="43853"/>
          <a:stretch/>
        </p:blipFill>
        <p:spPr>
          <a:xfrm>
            <a:off x="4139952" y="1919783"/>
            <a:ext cx="3600400" cy="366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feld 27"/>
          <p:cNvSpPr txBox="1"/>
          <p:nvPr userDrawn="1"/>
        </p:nvSpPr>
        <p:spPr>
          <a:xfrm>
            <a:off x="1187449" y="1991791"/>
            <a:ext cx="2456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Unter der</a:t>
            </a:r>
            <a:r>
              <a:rPr lang="de-DE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Registrierkarte </a:t>
            </a:r>
            <a:r>
              <a:rPr lang="de-DE" sz="1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Start</a:t>
            </a:r>
          </a:p>
          <a:p>
            <a:endParaRPr lang="de-DE" sz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finden Sie unter </a:t>
            </a:r>
            <a:r>
              <a:rPr lang="de-DE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Neue</a:t>
            </a:r>
            <a:r>
              <a:rPr lang="de-DE" sz="1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Folie </a:t>
            </a:r>
          </a:p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alle angelegten</a:t>
            </a:r>
            <a:r>
              <a:rPr lang="de-DE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Mustervorlagen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</a:p>
          <a:p>
            <a:endParaRPr lang="de-DE" sz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wählen Sie den Folientyp aus, </a:t>
            </a:r>
          </a:p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den Sie verwenden möchten.</a:t>
            </a:r>
            <a:endParaRPr lang="de-DE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ichtungspfeil 28"/>
          <p:cNvSpPr/>
          <p:nvPr userDrawn="1"/>
        </p:nvSpPr>
        <p:spPr>
          <a:xfrm>
            <a:off x="3583965" y="2044111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/>
          <p:cNvSpPr txBox="1"/>
          <p:nvPr userDrawn="1"/>
        </p:nvSpPr>
        <p:spPr>
          <a:xfrm>
            <a:off x="3653101" y="202121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1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31" name="Richtungspfeil 30"/>
          <p:cNvSpPr/>
          <p:nvPr userDrawn="1"/>
        </p:nvSpPr>
        <p:spPr>
          <a:xfrm>
            <a:off x="3583965" y="2382039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/>
          <p:cNvSpPr txBox="1"/>
          <p:nvPr userDrawn="1"/>
        </p:nvSpPr>
        <p:spPr>
          <a:xfrm>
            <a:off x="3653101" y="2359146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7967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leitu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feld 134"/>
          <p:cNvSpPr txBox="1"/>
          <p:nvPr userDrawn="1"/>
        </p:nvSpPr>
        <p:spPr>
          <a:xfrm>
            <a:off x="1187623" y="980728"/>
            <a:ext cx="3459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 Grundsätzliches</a:t>
            </a: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624" y="126876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Schrift</a:t>
            </a:r>
            <a:r>
              <a:rPr lang="de-DE" sz="18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&amp; Farbe</a:t>
            </a:r>
            <a:endParaRPr lang="de-DE" sz="1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feld 27"/>
          <p:cNvSpPr txBox="1"/>
          <p:nvPr userDrawn="1"/>
        </p:nvSpPr>
        <p:spPr>
          <a:xfrm>
            <a:off x="1187450" y="2780928"/>
            <a:ext cx="36628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Titel</a:t>
            </a:r>
            <a:r>
              <a:rPr lang="de-DE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/ Überschriften  </a:t>
            </a:r>
          </a:p>
          <a:p>
            <a:r>
              <a:rPr lang="de-DE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-  20 pt</a:t>
            </a:r>
          </a:p>
          <a:p>
            <a:endParaRPr lang="de-DE" sz="1200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20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Untertitel</a:t>
            </a:r>
          </a:p>
          <a:p>
            <a:r>
              <a:rPr lang="de-DE" sz="12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- </a:t>
            </a:r>
            <a:r>
              <a:rPr lang="de-DE" sz="1200" i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18 pt kursiv</a:t>
            </a:r>
          </a:p>
          <a:p>
            <a:endParaRPr lang="de-DE" sz="1200" i="1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600" i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Alle übrigen Texte</a:t>
            </a:r>
            <a:endParaRPr lang="de-DE" sz="1200" i="0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171450" indent="-171450">
              <a:buFontTx/>
              <a:buChar char="-"/>
            </a:pPr>
            <a:r>
              <a:rPr lang="de-DE" sz="1200" i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max. 18 pt min. 12 pt</a:t>
            </a:r>
          </a:p>
          <a:p>
            <a:pPr marL="171450" indent="-171450">
              <a:buFontTx/>
              <a:buChar char="-"/>
            </a:pPr>
            <a:endParaRPr lang="de-DE" sz="1200" i="0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171450" indent="-171450">
              <a:buFontTx/>
              <a:buChar char="-"/>
            </a:pPr>
            <a:endParaRPr lang="de-DE" sz="1200" i="0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>
              <a:buFontTx/>
              <a:buNone/>
            </a:pPr>
            <a:r>
              <a:rPr lang="de-DE" sz="1200" i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Alle Texte sind  linksbündig auszurichten</a:t>
            </a:r>
            <a:r>
              <a:rPr lang="de-DE" sz="1200" i="0" baseline="0" dirty="0" smtClean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</a:p>
          <a:p>
            <a:pPr marL="0" indent="0">
              <a:buFontTx/>
              <a:buNone/>
            </a:pPr>
            <a:endParaRPr lang="de-DE" sz="1200" i="0" baseline="0" dirty="0" smtClean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0" name="Textfeld 29"/>
          <p:cNvSpPr txBox="1"/>
          <p:nvPr userDrawn="1"/>
        </p:nvSpPr>
        <p:spPr>
          <a:xfrm>
            <a:off x="3653101" y="202121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1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32" name="Textfeld 31"/>
          <p:cNvSpPr txBox="1"/>
          <p:nvPr userDrawn="1"/>
        </p:nvSpPr>
        <p:spPr>
          <a:xfrm>
            <a:off x="3653101" y="2359146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017841" y="1877923"/>
            <a:ext cx="252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Schriftfarbe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1187624" y="1877923"/>
            <a:ext cx="3662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i="0" u="none" strike="noStrike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Schriftart</a:t>
            </a:r>
            <a:endParaRPr lang="de-DE" sz="1600" b="0" i="0" u="none" strike="noStrike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de-DE" sz="1600" b="0" i="0" u="none" strike="noStrike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Arial</a:t>
            </a:r>
            <a:endParaRPr lang="de-DE" sz="1600" i="1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323528" y="1268760"/>
            <a:ext cx="88204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1187624" y="908720"/>
            <a:ext cx="0" cy="511256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ichtungspfeil 20"/>
          <p:cNvSpPr/>
          <p:nvPr userDrawn="1"/>
        </p:nvSpPr>
        <p:spPr>
          <a:xfrm rot="16200000">
            <a:off x="587452" y="1387938"/>
            <a:ext cx="397889" cy="169235"/>
          </a:xfrm>
          <a:prstGeom prst="homePlate">
            <a:avLst>
              <a:gd name="adj" fmla="val 8728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Richtungspfeil 21"/>
          <p:cNvSpPr/>
          <p:nvPr userDrawn="1"/>
        </p:nvSpPr>
        <p:spPr>
          <a:xfrm rot="10800000">
            <a:off x="1187624" y="4964980"/>
            <a:ext cx="397889" cy="169235"/>
          </a:xfrm>
          <a:prstGeom prst="homePlate">
            <a:avLst>
              <a:gd name="adj" fmla="val 8728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9" t="1420" r="26401" b="1824"/>
          <a:stretch/>
        </p:blipFill>
        <p:spPr>
          <a:xfrm>
            <a:off x="6659480" y="2416744"/>
            <a:ext cx="1163366" cy="2053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hteck 15"/>
          <p:cNvSpPr/>
          <p:nvPr userDrawn="1"/>
        </p:nvSpPr>
        <p:spPr>
          <a:xfrm>
            <a:off x="5148064" y="2888636"/>
            <a:ext cx="741964" cy="6024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4" name="Gerade Verbindung mit Pfeil 33"/>
          <p:cNvCxnSpPr/>
          <p:nvPr userDrawn="1"/>
        </p:nvCxnSpPr>
        <p:spPr>
          <a:xfrm flipH="1">
            <a:off x="5724130" y="3240569"/>
            <a:ext cx="1046912" cy="0"/>
          </a:xfrm>
          <a:prstGeom prst="straightConnector1">
            <a:avLst/>
          </a:prstGeom>
          <a:ln>
            <a:solidFill>
              <a:srgbClr val="E2091D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hteck 17"/>
          <p:cNvSpPr/>
          <p:nvPr userDrawn="1"/>
        </p:nvSpPr>
        <p:spPr>
          <a:xfrm>
            <a:off x="6771042" y="3176329"/>
            <a:ext cx="116342" cy="1260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9677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-1" r="-2157" b="33358"/>
          <a:stretch/>
        </p:blipFill>
        <p:spPr>
          <a:xfrm>
            <a:off x="-252537" y="2310153"/>
            <a:ext cx="9594841" cy="1118847"/>
          </a:xfrm>
          <a:prstGeom prst="trapezoid">
            <a:avLst>
              <a:gd name="adj" fmla="val 265872"/>
            </a:avLst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612900" y="3860801"/>
            <a:ext cx="5695404" cy="5043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Titel der Präsentation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612900" y="4365104"/>
            <a:ext cx="5695950" cy="5040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i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2" name="Text Box 15"/>
          <p:cNvSpPr txBox="1">
            <a:spLocks noChangeArrowheads="1"/>
          </p:cNvSpPr>
          <p:nvPr userDrawn="1"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</p:spTree>
    <p:extLst>
      <p:ext uri="{BB962C8B-B14F-4D97-AF65-F5344CB8AC3E}">
        <p14:creationId xmlns:p14="http://schemas.microsoft.com/office/powerpoint/2010/main" val="1192166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esordnung/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87448" y="1701453"/>
            <a:ext cx="6048847" cy="3725146"/>
          </a:xfrm>
          <a:prstGeom prst="rect">
            <a:avLst/>
          </a:prstGeom>
        </p:spPr>
        <p:txBody>
          <a:bodyPr/>
          <a:lstStyle>
            <a:lvl1pPr marL="514350" indent="-514350">
              <a:spcBef>
                <a:spcPts val="300"/>
              </a:spcBef>
              <a:buFont typeface="+mj-lt"/>
              <a:buAutoNum type="arabicPeriod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 typeface="+mj-lt"/>
              <a:buNone/>
              <a:defRPr sz="1800"/>
            </a:lvl2pPr>
            <a:lvl3pPr marL="914400" indent="0">
              <a:buFont typeface="+mj-lt"/>
              <a:buNone/>
              <a:defRPr sz="1800"/>
            </a:lvl3pPr>
            <a:lvl4pPr marL="1371600" indent="0">
              <a:buFont typeface="+mj-lt"/>
              <a:buNone/>
              <a:defRPr sz="1800"/>
            </a:lvl4pPr>
            <a:lvl5pPr marL="1828800" indent="0">
              <a:buFont typeface="+mj-lt"/>
              <a:buNone/>
              <a:defRPr sz="1800"/>
            </a:lvl5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980405"/>
            <a:ext cx="1872383" cy="3603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Tagesordnung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385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87450" y="1844823"/>
            <a:ext cx="7056958" cy="337848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 </a:t>
            </a:r>
          </a:p>
          <a:p>
            <a:pPr lvl="0"/>
            <a:endParaRPr lang="de-DE" dirty="0" smtClean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011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355976" y="1341189"/>
            <a:ext cx="3887788" cy="3594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1187450" y="1844426"/>
            <a:ext cx="3096518" cy="30908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4030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5724128" y="1773238"/>
            <a:ext cx="3419872" cy="35941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0" y="1773238"/>
            <a:ext cx="5630863" cy="35941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48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+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7223954" y="5009243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 smtClean="0"/>
              <a:t>Titel</a:t>
            </a:r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189153" y="3350187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 smtClean="0"/>
              <a:t>Titel</a:t>
            </a:r>
          </a:p>
        </p:txBody>
      </p:sp>
      <p:grpSp>
        <p:nvGrpSpPr>
          <p:cNvPr id="28" name="Gruppieren 27"/>
          <p:cNvGrpSpPr/>
          <p:nvPr userDrawn="1"/>
        </p:nvGrpSpPr>
        <p:grpSpPr>
          <a:xfrm rot="10800000" flipH="1">
            <a:off x="1556973" y="1442175"/>
            <a:ext cx="970460" cy="435441"/>
            <a:chOff x="6623318" y="1409381"/>
            <a:chExt cx="829002" cy="576064"/>
          </a:xfrm>
        </p:grpSpPr>
        <p:cxnSp>
          <p:nvCxnSpPr>
            <p:cNvPr id="29" name="Gerade Verbindung 28"/>
            <p:cNvCxnSpPr/>
            <p:nvPr userDrawn="1"/>
          </p:nvCxnSpPr>
          <p:spPr>
            <a:xfrm rot="10800000" flipH="1">
              <a:off x="6623318" y="1409381"/>
              <a:ext cx="39695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 userDrawn="1"/>
        </p:nvGrpSpPr>
        <p:grpSpPr>
          <a:xfrm rot="10800000">
            <a:off x="6757107" y="2924944"/>
            <a:ext cx="936104" cy="435442"/>
            <a:chOff x="6652666" y="1409380"/>
            <a:chExt cx="799654" cy="576065"/>
          </a:xfrm>
        </p:grpSpPr>
        <p:cxnSp>
          <p:nvCxnSpPr>
            <p:cNvPr id="40" name="Gerade Verbindung 39"/>
            <p:cNvCxnSpPr/>
            <p:nvPr userDrawn="1"/>
          </p:nvCxnSpPr>
          <p:spPr>
            <a:xfrm rot="10800000" flipH="1" flipV="1">
              <a:off x="6652666" y="1409380"/>
              <a:ext cx="367605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 userDrawn="1"/>
        </p:nvGrpSpPr>
        <p:grpSpPr>
          <a:xfrm>
            <a:off x="1556973" y="4544710"/>
            <a:ext cx="970460" cy="435441"/>
            <a:chOff x="6623318" y="1409381"/>
            <a:chExt cx="829002" cy="576064"/>
          </a:xfrm>
        </p:grpSpPr>
        <p:cxnSp>
          <p:nvCxnSpPr>
            <p:cNvPr id="43" name="Gerade Verbindung 42"/>
            <p:cNvCxnSpPr/>
            <p:nvPr userDrawn="1"/>
          </p:nvCxnSpPr>
          <p:spPr>
            <a:xfrm>
              <a:off x="6623318" y="1409381"/>
              <a:ext cx="39695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75656" y="4544710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 smtClean="0"/>
              <a:t>Titel</a:t>
            </a:r>
          </a:p>
        </p:txBody>
      </p:sp>
      <p:grpSp>
        <p:nvGrpSpPr>
          <p:cNvPr id="27" name="Gruppieren 26"/>
          <p:cNvGrpSpPr/>
          <p:nvPr userDrawn="1"/>
        </p:nvGrpSpPr>
        <p:grpSpPr>
          <a:xfrm rot="10800000" flipV="1">
            <a:off x="6755902" y="5010083"/>
            <a:ext cx="936104" cy="435442"/>
            <a:chOff x="6652666" y="1409380"/>
            <a:chExt cx="799654" cy="576065"/>
          </a:xfrm>
        </p:grpSpPr>
        <p:cxnSp>
          <p:nvCxnSpPr>
            <p:cNvPr id="31" name="Gerade Verbindung 30"/>
            <p:cNvCxnSpPr/>
            <p:nvPr userDrawn="1"/>
          </p:nvCxnSpPr>
          <p:spPr>
            <a:xfrm rot="10800000" flipH="1" flipV="1">
              <a:off x="6652666" y="1409380"/>
              <a:ext cx="367605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75656" y="1877616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 smtClean="0"/>
              <a:t>Titel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9"/>
          </p:nvPr>
        </p:nvSpPr>
        <p:spPr>
          <a:xfrm>
            <a:off x="2634196" y="1442175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4" name="Bildplatzhalter 3"/>
          <p:cNvSpPr>
            <a:spLocks noGrp="1"/>
          </p:cNvSpPr>
          <p:nvPr>
            <p:ph type="pic" sz="quarter" idx="20"/>
          </p:nvPr>
        </p:nvSpPr>
        <p:spPr>
          <a:xfrm>
            <a:off x="4700054" y="1442175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5" name="Bildplatzhalter 3"/>
          <p:cNvSpPr>
            <a:spLocks noGrp="1"/>
          </p:cNvSpPr>
          <p:nvPr>
            <p:ph type="pic" sz="quarter" idx="21"/>
          </p:nvPr>
        </p:nvSpPr>
        <p:spPr>
          <a:xfrm>
            <a:off x="2634196" y="3514800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700054" y="3514800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485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9000">
              <a:schemeClr val="bg1">
                <a:tint val="40000"/>
                <a:satMod val="350000"/>
              </a:schemeClr>
            </a:gs>
            <a:gs pos="0">
              <a:srgbClr val="E6E6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2456"/>
          <a:stretch/>
        </p:blipFill>
        <p:spPr>
          <a:xfrm>
            <a:off x="1" y="6167684"/>
            <a:ext cx="9144000" cy="64757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94742" y="6361502"/>
            <a:ext cx="40452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000" b="0" u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Stadt Soest – Abteilung</a:t>
            </a:r>
            <a:r>
              <a:rPr lang="de-DE" altLang="de-DE" sz="1000" b="0" u="none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3.00 Stadtentwicklung und Bauordnung</a:t>
            </a:r>
            <a:endParaRPr lang="de-DE" altLang="de-DE" sz="1000" b="0" u="none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umsplatzhalter 18"/>
          <p:cNvSpPr txBox="1">
            <a:spLocks/>
          </p:cNvSpPr>
          <p:nvPr/>
        </p:nvSpPr>
        <p:spPr>
          <a:xfrm>
            <a:off x="8172400" y="445542"/>
            <a:ext cx="93610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0F734F-43AB-4024-AA7B-72D4A4BF9E6D}" type="datetime1"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/>
              <a:t>05.02.2020</a:t>
            </a:fld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5" name="Foliennummernplatzhalter 20"/>
          <p:cNvSpPr txBox="1">
            <a:spLocks/>
          </p:cNvSpPr>
          <p:nvPr/>
        </p:nvSpPr>
        <p:spPr>
          <a:xfrm>
            <a:off x="8775104" y="6371093"/>
            <a:ext cx="54942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95E46-3784-4222-BBA3-2A54C7011765}" type="slidenum">
              <a:rPr lang="de-DE" sz="11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‹Nr.›</a:t>
            </a:fld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3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2" r:id="rId4"/>
    <p:sldLayoutId id="2147483654" r:id="rId5"/>
    <p:sldLayoutId id="2147483657" r:id="rId6"/>
    <p:sldLayoutId id="2147483658" r:id="rId7"/>
    <p:sldLayoutId id="2147483650" r:id="rId8"/>
    <p:sldLayoutId id="2147483653" r:id="rId9"/>
    <p:sldLayoutId id="2147483659" r:id="rId10"/>
    <p:sldLayoutId id="2147483656" r:id="rId11"/>
    <p:sldLayoutId id="2147483651" r:id="rId12"/>
    <p:sldLayoutId id="2147483655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Gestaltungsbeirat der Stadt Soest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1</a:t>
            </a:r>
            <a:r>
              <a:rPr lang="de-DE" dirty="0" smtClean="0"/>
              <a:t>. Sitzung 2020</a:t>
            </a:r>
          </a:p>
          <a:p>
            <a:r>
              <a:rPr lang="de-DE" sz="2000" dirty="0" smtClean="0"/>
              <a:t>Mittwoch, den 5. Februar 2020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7834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221088"/>
            <a:ext cx="4724400" cy="192938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075"/>
            <a:ext cx="9144000" cy="3699069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467544" y="2780928"/>
            <a:ext cx="2304256" cy="302433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flipH="1">
            <a:off x="6051961" y="2875609"/>
            <a:ext cx="1976423" cy="269095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829678" y="786584"/>
            <a:ext cx="5484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Panoramaaufnahme entlang der </a:t>
            </a:r>
            <a:r>
              <a:rPr lang="de-DE" sz="1200" dirty="0" err="1" smtClean="0"/>
              <a:t>Thomästraße</a:t>
            </a:r>
            <a:r>
              <a:rPr lang="de-DE" sz="1200" dirty="0" smtClean="0"/>
              <a:t> zwischen Hausnummer 2 und 6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302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615907" cy="502435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0213" y="775737"/>
            <a:ext cx="338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Thomästraße</a:t>
            </a:r>
            <a:r>
              <a:rPr lang="de-DE" sz="1200" dirty="0" smtClean="0"/>
              <a:t> 2 (Treppenhaus), Straßenansicht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4377387" y="764704"/>
            <a:ext cx="3867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Thomästraße</a:t>
            </a:r>
            <a:r>
              <a:rPr lang="de-DE" sz="1200" dirty="0" smtClean="0"/>
              <a:t> 2 (Treppenhaus), Ansicht vom Parkplatz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4825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5978826" cy="468052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71600" y="919753"/>
            <a:ext cx="7328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Blick über den Parkplatz auf die </a:t>
            </a:r>
            <a:r>
              <a:rPr lang="de-DE" sz="1200" dirty="0" err="1" smtClean="0"/>
              <a:t>Thomästraße</a:t>
            </a:r>
            <a:r>
              <a:rPr lang="de-DE" sz="1200" dirty="0" smtClean="0"/>
              <a:t> 2 mit dem gegenüberliegendem Museum Wilhelm Morgner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2428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6"/>
            <a:ext cx="8064896" cy="50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3330"/>
            <a:ext cx="8064896" cy="504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5827"/>
            <a:ext cx="8064896" cy="50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0925"/>
            <a:ext cx="7796902" cy="50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1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99592" y="884785"/>
            <a:ext cx="3210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3D-Modell, Vogelperspektive Straßenansicht</a:t>
            </a:r>
            <a:endParaRPr lang="de-DE" sz="1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18283"/>
            <a:ext cx="7056784" cy="463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1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99592" y="884785"/>
            <a:ext cx="2657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Vogelperspektive, Blick nach Südost</a:t>
            </a:r>
            <a:endParaRPr lang="de-DE" sz="1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98926"/>
            <a:ext cx="7356500" cy="450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91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65482"/>
            <a:ext cx="2056896" cy="418073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1024748" y="5121188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 Verbindung mit Pfeil 4"/>
          <p:cNvCxnSpPr/>
          <p:nvPr/>
        </p:nvCxnSpPr>
        <p:spPr>
          <a:xfrm flipV="1">
            <a:off x="1138603" y="4653136"/>
            <a:ext cx="27432" cy="38929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904647" y="980728"/>
            <a:ext cx="4108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Fußgängerperspektive, Blick in Richtung Potsdamer Platz</a:t>
            </a:r>
            <a:endParaRPr lang="de-DE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2"/>
          <a:stretch/>
        </p:blipFill>
        <p:spPr bwMode="auto">
          <a:xfrm>
            <a:off x="2267744" y="1551572"/>
            <a:ext cx="6804338" cy="419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73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Tagesordnung</a:t>
            </a:r>
            <a:endParaRPr lang="de-DE" dirty="0"/>
          </a:p>
        </p:txBody>
      </p:sp>
      <p:sp>
        <p:nvSpPr>
          <p:cNvPr id="4" name="Textplatzhalter 1"/>
          <p:cNvSpPr txBox="1">
            <a:spLocks/>
          </p:cNvSpPr>
          <p:nvPr/>
        </p:nvSpPr>
        <p:spPr>
          <a:xfrm>
            <a:off x="1187448" y="1700808"/>
            <a:ext cx="6840936" cy="3599755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spcBef>
                <a:spcPts val="300"/>
              </a:spcBef>
              <a:buFont typeface="+mj-lt"/>
              <a:buAutoNum type="arabicPeriod"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u="sng" dirty="0" smtClean="0"/>
              <a:t>TOP 1</a:t>
            </a:r>
            <a:r>
              <a:rPr lang="de-DE" dirty="0"/>
              <a:t>	Einführung Herr Prof. </a:t>
            </a:r>
            <a:r>
              <a:rPr lang="de-DE" dirty="0" err="1" smtClean="0"/>
              <a:t>Moczala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/>
              <a:t>TOP 2</a:t>
            </a:r>
            <a:r>
              <a:rPr lang="de-DE" dirty="0" smtClean="0"/>
              <a:t>	Wahl eines Vorsitzenden</a:t>
            </a:r>
            <a:endParaRPr lang="de-DE" dirty="0"/>
          </a:p>
          <a:p>
            <a:pPr marL="0" indent="0">
              <a:buNone/>
            </a:pPr>
            <a:endParaRPr lang="de-DE" b="1" u="sng" dirty="0" smtClean="0"/>
          </a:p>
          <a:p>
            <a:pPr marL="0" indent="0">
              <a:buNone/>
            </a:pPr>
            <a:r>
              <a:rPr lang="de-DE" b="1" u="sng" dirty="0" smtClean="0"/>
              <a:t>TOP </a:t>
            </a:r>
            <a:r>
              <a:rPr lang="de-DE" b="1" u="sng" dirty="0"/>
              <a:t>3</a:t>
            </a:r>
            <a:r>
              <a:rPr lang="de-DE" dirty="0" smtClean="0"/>
              <a:t>	Parkplatz </a:t>
            </a:r>
            <a:r>
              <a:rPr lang="de-DE" dirty="0" err="1"/>
              <a:t>Thomästraße</a:t>
            </a:r>
            <a:r>
              <a:rPr lang="de-DE" dirty="0"/>
              <a:t> (zwischen Hausnummer 2 und 6, </a:t>
            </a:r>
            <a:r>
              <a:rPr lang="de-DE" dirty="0" smtClean="0"/>
              <a:t>	neben </a:t>
            </a:r>
            <a:r>
              <a:rPr lang="de-DE" dirty="0"/>
              <a:t>der ehemaligen Gaststätte „Anno</a:t>
            </a:r>
            <a:r>
              <a:rPr lang="de-DE" dirty="0" smtClean="0"/>
              <a:t>“),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Neubau </a:t>
            </a:r>
            <a:r>
              <a:rPr lang="de-DE" dirty="0"/>
              <a:t>von Wohnungen und </a:t>
            </a:r>
            <a:r>
              <a:rPr lang="de-DE" dirty="0" smtClean="0"/>
              <a:t>Gewerbe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/>
              <a:t>TOP </a:t>
            </a:r>
            <a:r>
              <a:rPr lang="de-DE" b="1" u="sng" dirty="0"/>
              <a:t>4</a:t>
            </a:r>
            <a:r>
              <a:rPr lang="de-DE" dirty="0"/>
              <a:t>	</a:t>
            </a:r>
            <a:r>
              <a:rPr lang="de-DE" dirty="0" smtClean="0"/>
              <a:t>Westenhellweg 7,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Neubau Wohn- und Bürogebäude mit Tiefgarage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 </a:t>
            </a:r>
          </a:p>
          <a:p>
            <a:pPr marL="0" indent="0">
              <a:buFont typeface="+mj-lt"/>
              <a:buNone/>
            </a:pPr>
            <a:r>
              <a:rPr lang="de-DE" dirty="0" smtClean="0"/>
              <a:t>	</a:t>
            </a:r>
          </a:p>
          <a:p>
            <a:pPr marL="0" indent="0">
              <a:buFont typeface="+mj-lt"/>
              <a:buNone/>
            </a:pPr>
            <a:r>
              <a:rPr lang="de-DE" dirty="0" smtClean="0"/>
              <a:t> 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53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187450" y="980406"/>
            <a:ext cx="6624910" cy="576386"/>
          </a:xfrm>
        </p:spPr>
        <p:txBody>
          <a:bodyPr/>
          <a:lstStyle/>
          <a:p>
            <a:r>
              <a:rPr lang="de-DE" b="1" u="sng" dirty="0"/>
              <a:t>TOP </a:t>
            </a:r>
            <a:r>
              <a:rPr lang="de-DE" b="1" u="sng" dirty="0" smtClean="0"/>
              <a:t>2</a:t>
            </a:r>
            <a:r>
              <a:rPr lang="de-DE" b="1" dirty="0" smtClean="0"/>
              <a:t> 	</a:t>
            </a:r>
            <a:r>
              <a:rPr lang="de-DE" dirty="0"/>
              <a:t>Westenhellweg </a:t>
            </a:r>
            <a:r>
              <a:rPr lang="de-DE" dirty="0" smtClean="0"/>
              <a:t>7</a:t>
            </a:r>
            <a:endParaRPr lang="de-DE" dirty="0"/>
          </a:p>
        </p:txBody>
      </p:sp>
      <p:sp>
        <p:nvSpPr>
          <p:cNvPr id="3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187450" y="1844823"/>
            <a:ext cx="7056958" cy="33784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1600" dirty="0"/>
              <a:t>Neubau Wohn- und Bürogebäude mit Tiefgarage</a:t>
            </a:r>
          </a:p>
        </p:txBody>
      </p:sp>
    </p:spTree>
    <p:extLst>
      <p:ext uri="{BB962C8B-B14F-4D97-AF65-F5344CB8AC3E}">
        <p14:creationId xmlns:p14="http://schemas.microsoft.com/office/powerpoint/2010/main" val="11033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6" y="992810"/>
            <a:ext cx="7169067" cy="496488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Lage im Stadtgebiet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08102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5" y="1002524"/>
            <a:ext cx="7158789" cy="494545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Kataster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570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69" y="1004107"/>
            <a:ext cx="7136442" cy="494228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Luftbild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307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5" y="1006605"/>
            <a:ext cx="7141270" cy="493729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B-Plan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8454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67544" y="1355420"/>
            <a:ext cx="280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Vogelperspektive mit Blick nach Süden</a:t>
            </a:r>
            <a:endParaRPr lang="de-DE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28800"/>
            <a:ext cx="909068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4953388" y="2564904"/>
            <a:ext cx="360040" cy="3600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4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67544" y="1355420"/>
            <a:ext cx="280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Vogelperspektive mit Blick nach Südosten</a:t>
            </a:r>
            <a:endParaRPr lang="de-DE" sz="1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8" y="1620599"/>
            <a:ext cx="8907388" cy="437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67544" y="1355420"/>
            <a:ext cx="280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Vogelperspektive mit Blick nach Norden</a:t>
            </a:r>
            <a:endParaRPr lang="de-DE" sz="1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202"/>
            <a:ext cx="9252520" cy="28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4355976" y="3140968"/>
            <a:ext cx="360040" cy="3600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5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67544" y="1355420"/>
            <a:ext cx="280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Vogelperspektive mit Blick nach Norden</a:t>
            </a:r>
            <a:endParaRPr lang="de-DE" sz="1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1641"/>
            <a:ext cx="8640960" cy="408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0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16958"/>
            <a:ext cx="7344816" cy="519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187450" y="980406"/>
            <a:ext cx="6624910" cy="576386"/>
          </a:xfrm>
        </p:spPr>
        <p:txBody>
          <a:bodyPr/>
          <a:lstStyle/>
          <a:p>
            <a:r>
              <a:rPr lang="de-DE" b="1" u="sng" dirty="0"/>
              <a:t>TOP </a:t>
            </a:r>
            <a:r>
              <a:rPr lang="de-DE" b="1" u="sng" dirty="0" smtClean="0"/>
              <a:t>1</a:t>
            </a:r>
            <a:r>
              <a:rPr lang="de-DE" b="1" dirty="0" smtClean="0"/>
              <a:t> 	</a:t>
            </a:r>
            <a:r>
              <a:rPr lang="de-DE" dirty="0" smtClean="0"/>
              <a:t>Parkplatz </a:t>
            </a:r>
            <a:r>
              <a:rPr lang="de-DE" dirty="0" err="1" smtClean="0"/>
              <a:t>Thomästraße</a:t>
            </a:r>
            <a:r>
              <a:rPr lang="de-DE" dirty="0"/>
              <a:t> </a:t>
            </a:r>
            <a:r>
              <a:rPr lang="de-DE" sz="1400" dirty="0"/>
              <a:t>(zwischen Hausnummer 2 und 6,</a:t>
            </a:r>
          </a:p>
          <a:p>
            <a:r>
              <a:rPr lang="de-DE" sz="1400" dirty="0" smtClean="0"/>
              <a:t>	neben </a:t>
            </a:r>
            <a:r>
              <a:rPr lang="de-DE" sz="1400" dirty="0"/>
              <a:t>der ehemaligen Gaststätte „Anno</a:t>
            </a:r>
            <a:r>
              <a:rPr lang="de-DE" sz="1400" dirty="0" smtClean="0"/>
              <a:t>“)</a:t>
            </a:r>
            <a:endParaRPr lang="de-DE" sz="1400" dirty="0"/>
          </a:p>
          <a:p>
            <a:endParaRPr lang="de-DE" dirty="0" smtClean="0"/>
          </a:p>
        </p:txBody>
      </p:sp>
      <p:sp>
        <p:nvSpPr>
          <p:cNvPr id="3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187450" y="1844823"/>
            <a:ext cx="7056958" cy="33784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1600" dirty="0" smtClean="0"/>
              <a:t>Neubau </a:t>
            </a:r>
            <a:r>
              <a:rPr lang="de-DE" sz="1600" dirty="0"/>
              <a:t>von Wohnungen und Gewerbe</a:t>
            </a:r>
          </a:p>
        </p:txBody>
      </p:sp>
    </p:spTree>
    <p:extLst>
      <p:ext uri="{BB962C8B-B14F-4D97-AF65-F5344CB8AC3E}">
        <p14:creationId xmlns:p14="http://schemas.microsoft.com/office/powerpoint/2010/main" val="134441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560840" cy="53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0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865"/>
            <a:ext cx="4263666" cy="30242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4263666" cy="302433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9512" y="4725217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Blick nach Westen</a:t>
            </a:r>
            <a:endParaRPr lang="de-DE" sz="1000" dirty="0"/>
          </a:p>
        </p:txBody>
      </p:sp>
      <p:sp>
        <p:nvSpPr>
          <p:cNvPr id="6" name="Textfeld 5"/>
          <p:cNvSpPr txBox="1"/>
          <p:nvPr/>
        </p:nvSpPr>
        <p:spPr>
          <a:xfrm>
            <a:off x="4747550" y="4724604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Blick nach Osten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9027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 smtClean="0"/>
              <a:t>Vielen Dank für Ihre Aufmerksamkeit</a:t>
            </a:r>
            <a:r>
              <a:rPr lang="de-DE" spc="-300" dirty="0" smtClean="0"/>
              <a:t> 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4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33" y="985508"/>
            <a:ext cx="7186913" cy="497948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Lage im Stadtgebiet</a:t>
            </a:r>
            <a:endParaRPr lang="de-DE" sz="1000" dirty="0"/>
          </a:p>
        </p:txBody>
      </p:sp>
      <p:sp>
        <p:nvSpPr>
          <p:cNvPr id="3" name="Ellipse 2"/>
          <p:cNvSpPr/>
          <p:nvPr/>
        </p:nvSpPr>
        <p:spPr>
          <a:xfrm>
            <a:off x="4554369" y="3399154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3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2" y="997956"/>
            <a:ext cx="7137315" cy="49545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Kataster</a:t>
            </a:r>
            <a:endParaRPr lang="de-DE" sz="1000" dirty="0"/>
          </a:p>
        </p:txBody>
      </p:sp>
      <p:sp>
        <p:nvSpPr>
          <p:cNvPr id="2" name="Textfeld 1"/>
          <p:cNvSpPr txBox="1"/>
          <p:nvPr/>
        </p:nvSpPr>
        <p:spPr>
          <a:xfrm rot="20201206">
            <a:off x="5089527" y="2416412"/>
            <a:ext cx="8707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 smtClean="0"/>
              <a:t>Thomästraße</a:t>
            </a:r>
            <a:endParaRPr lang="de-DE" sz="900" dirty="0"/>
          </a:p>
        </p:txBody>
      </p:sp>
      <p:sp>
        <p:nvSpPr>
          <p:cNvPr id="7" name="Textfeld 6"/>
          <p:cNvSpPr txBox="1"/>
          <p:nvPr/>
        </p:nvSpPr>
        <p:spPr>
          <a:xfrm rot="765504">
            <a:off x="4084583" y="4585427"/>
            <a:ext cx="7168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 smtClean="0"/>
              <a:t>Grandweg</a:t>
            </a:r>
            <a:endParaRPr lang="de-DE" sz="900" dirty="0"/>
          </a:p>
        </p:txBody>
      </p:sp>
      <p:sp>
        <p:nvSpPr>
          <p:cNvPr id="8" name="Textfeld 7"/>
          <p:cNvSpPr txBox="1"/>
          <p:nvPr/>
        </p:nvSpPr>
        <p:spPr>
          <a:xfrm rot="3945426">
            <a:off x="1963133" y="2895406"/>
            <a:ext cx="9412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Rathausstraße</a:t>
            </a:r>
            <a:endParaRPr lang="de-DE" sz="900" dirty="0"/>
          </a:p>
        </p:txBody>
      </p:sp>
      <p:sp>
        <p:nvSpPr>
          <p:cNvPr id="9" name="Textfeld 8"/>
          <p:cNvSpPr txBox="1"/>
          <p:nvPr/>
        </p:nvSpPr>
        <p:spPr>
          <a:xfrm>
            <a:off x="2598547" y="353862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 smtClean="0"/>
              <a:t>Potsdamer</a:t>
            </a:r>
          </a:p>
          <a:p>
            <a:pPr algn="ctr"/>
            <a:r>
              <a:rPr lang="de-DE" sz="900" dirty="0" smtClean="0"/>
              <a:t>Platz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0622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7" y="1006615"/>
            <a:ext cx="7154206" cy="493727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Luftbild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1148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7" y="1006615"/>
            <a:ext cx="7154205" cy="493727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Luftbild</a:t>
            </a:r>
            <a:endParaRPr lang="de-DE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94" y="1196751"/>
            <a:ext cx="1803730" cy="39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95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922803" y="914832"/>
            <a:ext cx="7120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1920er-Jahre, Wohnhaus des Kaufmanns Ferdinand </a:t>
            </a:r>
            <a:r>
              <a:rPr lang="de-DE" sz="1200" dirty="0" err="1" smtClean="0"/>
              <a:t>Holtzwart</a:t>
            </a:r>
            <a:r>
              <a:rPr lang="de-DE" sz="1200" dirty="0" smtClean="0"/>
              <a:t>, 1944 bei einem Bombenangriff zerstört</a:t>
            </a:r>
            <a:endParaRPr lang="de-DE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95" y="1360200"/>
            <a:ext cx="3402831" cy="473309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2" y="1360200"/>
            <a:ext cx="3560077" cy="470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344816" cy="461462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29677" y="919753"/>
            <a:ext cx="5825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Möbelhaus </a:t>
            </a:r>
            <a:r>
              <a:rPr lang="de-DE" sz="1200" dirty="0"/>
              <a:t>Korte mit einem pavillonartigen Vorbau zur </a:t>
            </a:r>
            <a:r>
              <a:rPr lang="de-DE" sz="1200" dirty="0" err="1" smtClean="0"/>
              <a:t>Thomästraße</a:t>
            </a:r>
            <a:r>
              <a:rPr lang="de-DE" sz="1200" dirty="0" smtClean="0"/>
              <a:t>, 1962 bis 1966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55141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Mustervorlage_4_3_Ver00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PowerPoint_Mustervorlage_4_3_Ver001</Template>
  <TotalTime>0</TotalTime>
  <Words>201</Words>
  <Application>Microsoft Office PowerPoint</Application>
  <PresentationFormat>Bildschirmpräsentation (4:3)</PresentationFormat>
  <Paragraphs>68</Paragraphs>
  <Slides>32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PowerPoint_Mustervorlage_4_3_Ver001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Pfeffer, Claudia</dc:creator>
  <cp:lastModifiedBy>Pfeffer, Claudia</cp:lastModifiedBy>
  <cp:revision>178</cp:revision>
  <dcterms:created xsi:type="dcterms:W3CDTF">2019-01-02T14:00:03Z</dcterms:created>
  <dcterms:modified xsi:type="dcterms:W3CDTF">2020-02-05T12:40:01Z</dcterms:modified>
</cp:coreProperties>
</file>