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2" r:id="rId2"/>
    <p:sldId id="297" r:id="rId3"/>
    <p:sldId id="365" r:id="rId4"/>
    <p:sldId id="307" r:id="rId5"/>
    <p:sldId id="329" r:id="rId6"/>
    <p:sldId id="366" r:id="rId7"/>
    <p:sldId id="392" r:id="rId8"/>
    <p:sldId id="404" r:id="rId9"/>
    <p:sldId id="368" r:id="rId10"/>
    <p:sldId id="331" r:id="rId11"/>
    <p:sldId id="332" r:id="rId12"/>
    <p:sldId id="369" r:id="rId13"/>
    <p:sldId id="370" r:id="rId14"/>
    <p:sldId id="371" r:id="rId15"/>
    <p:sldId id="425" r:id="rId16"/>
    <p:sldId id="426" r:id="rId17"/>
    <p:sldId id="409" r:id="rId18"/>
    <p:sldId id="410" r:id="rId19"/>
    <p:sldId id="375" r:id="rId20"/>
    <p:sldId id="415" r:id="rId21"/>
    <p:sldId id="420" r:id="rId22"/>
    <p:sldId id="412" r:id="rId23"/>
    <p:sldId id="416" r:id="rId24"/>
    <p:sldId id="421" r:id="rId25"/>
    <p:sldId id="393" r:id="rId26"/>
    <p:sldId id="418" r:id="rId27"/>
    <p:sldId id="423" r:id="rId28"/>
    <p:sldId id="413" r:id="rId29"/>
    <p:sldId id="419" r:id="rId30"/>
    <p:sldId id="422" r:id="rId31"/>
    <p:sldId id="311" r:id="rId32"/>
    <p:sldId id="378" r:id="rId33"/>
    <p:sldId id="379" r:id="rId34"/>
    <p:sldId id="380" r:id="rId35"/>
    <p:sldId id="381" r:id="rId36"/>
    <p:sldId id="400" r:id="rId37"/>
    <p:sldId id="402" r:id="rId38"/>
    <p:sldId id="424" r:id="rId39"/>
    <p:sldId id="408" r:id="rId40"/>
    <p:sldId id="407" r:id="rId41"/>
    <p:sldId id="403" r:id="rId42"/>
    <p:sldId id="401" r:id="rId43"/>
    <p:sldId id="396" r:id="rId44"/>
    <p:sldId id="406" r:id="rId45"/>
    <p:sldId id="405" r:id="rId46"/>
    <p:sldId id="398" r:id="rId47"/>
    <p:sldId id="399" r:id="rId48"/>
    <p:sldId id="411" r:id="rId49"/>
    <p:sldId id="274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nnecke, Arnd" initials="B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91D"/>
    <a:srgbClr val="9D9D9C"/>
    <a:srgbClr val="FF0E1E"/>
    <a:srgbClr val="E6E6E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568" autoAdjust="0"/>
  </p:normalViewPr>
  <p:slideViewPr>
    <p:cSldViewPr snapToObjects="1" showGuides="1">
      <p:cViewPr>
        <p:scale>
          <a:sx n="100" d="100"/>
          <a:sy n="100" d="100"/>
        </p:scale>
        <p:origin x="-1944" y="-372"/>
      </p:cViewPr>
      <p:guideLst>
        <p:guide orient="horz" pos="799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4-06T09:14:18.373" idx="5">
    <p:pos x="2183" y="299"/>
    <p:text>Bitte alle Festsetzuneng mit abbilden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8CBE-544A-46C3-8EB8-4C91EB70CCF4}" type="datetimeFigureOut">
              <a:rPr lang="de-DE" smtClean="0">
                <a:latin typeface="Arial" panose="020B0604020202020204" pitchFamily="34" charset="0"/>
              </a:rPr>
              <a:t>16.04.2020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7445-43C5-46C5-A9A4-A2CA7448BA8C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0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777FEC-0449-4EB5-8F6D-CF37BEE81A02}" type="datetimeFigureOut">
              <a:rPr lang="de-DE" smtClean="0"/>
              <a:pPr/>
              <a:t>16.04.2020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E17B6F-4F49-4D1C-85BF-3E2D67ABF8E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0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43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43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7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hteck 250"/>
          <p:cNvSpPr/>
          <p:nvPr userDrawn="1"/>
        </p:nvSpPr>
        <p:spPr>
          <a:xfrm>
            <a:off x="1246375" y="2064027"/>
            <a:ext cx="2025047" cy="555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8" name="Rechteck 247"/>
          <p:cNvSpPr/>
          <p:nvPr userDrawn="1"/>
        </p:nvSpPr>
        <p:spPr>
          <a:xfrm>
            <a:off x="7164288" y="5229200"/>
            <a:ext cx="1349308" cy="7341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7" name="Rechteck 246"/>
          <p:cNvSpPr/>
          <p:nvPr userDrawn="1"/>
        </p:nvSpPr>
        <p:spPr>
          <a:xfrm>
            <a:off x="7164288" y="817143"/>
            <a:ext cx="1224136" cy="7956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/>
          <p:cNvSpPr txBox="1"/>
          <p:nvPr userDrawn="1"/>
        </p:nvSpPr>
        <p:spPr>
          <a:xfrm>
            <a:off x="7221990" y="5296206"/>
            <a:ext cx="1108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Seitenzahlen</a:t>
            </a:r>
          </a:p>
          <a:p>
            <a:r>
              <a:rPr lang="de-DE" sz="1100" i="1" dirty="0" smtClean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 smtClean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87" name="Textfeld 86"/>
          <p:cNvSpPr txBox="1"/>
          <p:nvPr userDrawn="1"/>
        </p:nvSpPr>
        <p:spPr>
          <a:xfrm>
            <a:off x="7321725" y="908720"/>
            <a:ext cx="1191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0" dirty="0" smtClean="0">
                <a:solidFill>
                  <a:schemeClr val="bg1"/>
                </a:solidFill>
              </a:rPr>
              <a:t>Datum</a:t>
            </a:r>
          </a:p>
          <a:p>
            <a:r>
              <a:rPr lang="de-DE" sz="1100" i="1" dirty="0" smtClean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 smtClean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 smtClean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Anleitung &amp; Information 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49" y="1268760"/>
            <a:ext cx="611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Benutzung der Präsentationsvorlage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feld 153"/>
          <p:cNvSpPr txBox="1"/>
          <p:nvPr userDrawn="1"/>
        </p:nvSpPr>
        <p:spPr>
          <a:xfrm>
            <a:off x="3203848" y="4134473"/>
            <a:ext cx="30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Schaltfläche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Folienmaster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5" name="Richtungspfeil 154"/>
          <p:cNvSpPr/>
          <p:nvPr userDrawn="1"/>
        </p:nvSpPr>
        <p:spPr>
          <a:xfrm rot="16200000">
            <a:off x="2890281" y="4088576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6" name="Textfeld 155"/>
          <p:cNvSpPr txBox="1"/>
          <p:nvPr userDrawn="1"/>
        </p:nvSpPr>
        <p:spPr>
          <a:xfrm>
            <a:off x="2987824" y="4160113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142" name="Textfeld 141"/>
          <p:cNvSpPr txBox="1"/>
          <p:nvPr userDrawn="1"/>
        </p:nvSpPr>
        <p:spPr>
          <a:xfrm>
            <a:off x="2267744" y="2846114"/>
            <a:ext cx="28270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Die Registrierkarte </a:t>
            </a:r>
            <a:r>
              <a:rPr lang="de-D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Ansicht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8" name="Richtungspfeil 157"/>
          <p:cNvSpPr/>
          <p:nvPr userDrawn="1"/>
        </p:nvSpPr>
        <p:spPr>
          <a:xfrm rot="5400000">
            <a:off x="4932387" y="2964258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0" name="Textfeld 159"/>
          <p:cNvSpPr txBox="1"/>
          <p:nvPr userDrawn="1"/>
        </p:nvSpPr>
        <p:spPr>
          <a:xfrm>
            <a:off x="5029930" y="285160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206" name="Richtungspfeil 205"/>
          <p:cNvSpPr/>
          <p:nvPr userDrawn="1"/>
        </p:nvSpPr>
        <p:spPr>
          <a:xfrm rot="16200000" flipH="1" flipV="1">
            <a:off x="1378162" y="4756422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Textfeld 206"/>
          <p:cNvSpPr txBox="1"/>
          <p:nvPr userDrawn="1"/>
        </p:nvSpPr>
        <p:spPr>
          <a:xfrm rot="10800000" flipH="1" flipV="1">
            <a:off x="1475705" y="4692027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3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208" name="Rechteck 207"/>
          <p:cNvSpPr/>
          <p:nvPr userDrawn="1"/>
        </p:nvSpPr>
        <p:spPr>
          <a:xfrm>
            <a:off x="1663618" y="4635988"/>
            <a:ext cx="2476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im Folienmaster einfügen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Richtungspfeil 167"/>
          <p:cNvSpPr/>
          <p:nvPr userDrawn="1"/>
        </p:nvSpPr>
        <p:spPr>
          <a:xfrm rot="10800000" flipH="1" flipV="1">
            <a:off x="4981136" y="5034904"/>
            <a:ext cx="426305" cy="230862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9" name="Textfeld 168"/>
          <p:cNvSpPr txBox="1"/>
          <p:nvPr userDrawn="1"/>
        </p:nvSpPr>
        <p:spPr>
          <a:xfrm rot="10800000" flipH="1" flipV="1">
            <a:off x="5013376" y="5011835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4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174" name="Rechteck 173"/>
          <p:cNvSpPr/>
          <p:nvPr userDrawn="1"/>
        </p:nvSpPr>
        <p:spPr>
          <a:xfrm>
            <a:off x="3200727" y="4998581"/>
            <a:ext cx="197321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b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Masteransicht schließen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6" name="Gruppieren 245"/>
          <p:cNvGrpSpPr/>
          <p:nvPr userDrawn="1"/>
        </p:nvGrpSpPr>
        <p:grpSpPr>
          <a:xfrm>
            <a:off x="7278717" y="603895"/>
            <a:ext cx="917705" cy="446650"/>
            <a:chOff x="7278717" y="603895"/>
            <a:chExt cx="917705" cy="446650"/>
          </a:xfrm>
        </p:grpSpPr>
        <p:cxnSp>
          <p:nvCxnSpPr>
            <p:cNvPr id="114" name="Gerade Verbindung 113"/>
            <p:cNvCxnSpPr/>
            <p:nvPr userDrawn="1"/>
          </p:nvCxnSpPr>
          <p:spPr>
            <a:xfrm rot="16200000" flipH="1">
              <a:off x="7088330" y="817142"/>
              <a:ext cx="426497" cy="3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221"/>
            <p:cNvCxnSpPr/>
            <p:nvPr userDrawn="1"/>
          </p:nvCxnSpPr>
          <p:spPr>
            <a:xfrm>
              <a:off x="7297257" y="603895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3" name="Ellipse 242"/>
            <p:cNvSpPr/>
            <p:nvPr userDrawn="1"/>
          </p:nvSpPr>
          <p:spPr>
            <a:xfrm>
              <a:off x="7278717" y="10048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6" name="Textfeld 235"/>
          <p:cNvSpPr txBox="1"/>
          <p:nvPr userDrawn="1"/>
        </p:nvSpPr>
        <p:spPr>
          <a:xfrm flipH="1">
            <a:off x="1419771" y="2093382"/>
            <a:ext cx="1856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Nam</a:t>
            </a:r>
            <a:r>
              <a:rPr lang="de-DE" sz="1100" b="1" baseline="0" dirty="0" smtClean="0">
                <a:solidFill>
                  <a:schemeClr val="bg1"/>
                </a:solidFill>
              </a:rPr>
              <a:t>e der </a:t>
            </a:r>
            <a:r>
              <a:rPr lang="de-DE" sz="1100" b="1" i="1" baseline="0" dirty="0" smtClean="0">
                <a:solidFill>
                  <a:schemeClr val="bg1"/>
                </a:solidFill>
              </a:rPr>
              <a:t>Abteilung</a:t>
            </a:r>
          </a:p>
          <a:p>
            <a:r>
              <a:rPr lang="de-DE" sz="1100" b="0" i="1" baseline="0" dirty="0" smtClean="0">
                <a:solidFill>
                  <a:schemeClr val="bg1"/>
                </a:solidFill>
              </a:rPr>
              <a:t>einfügen im Folienmaster</a:t>
            </a:r>
            <a:endParaRPr lang="de-DE" sz="1100" b="0" i="1" dirty="0" smtClean="0">
              <a:solidFill>
                <a:schemeClr val="bg1"/>
              </a:solidFill>
            </a:endParaRPr>
          </a:p>
        </p:txBody>
      </p:sp>
      <p:grpSp>
        <p:nvGrpSpPr>
          <p:cNvPr id="237" name="Gruppieren 236"/>
          <p:cNvGrpSpPr/>
          <p:nvPr userDrawn="1"/>
        </p:nvGrpSpPr>
        <p:grpSpPr>
          <a:xfrm flipH="1">
            <a:off x="1011704" y="2194705"/>
            <a:ext cx="391944" cy="45719"/>
            <a:chOff x="7619164" y="901392"/>
            <a:chExt cx="391944" cy="45719"/>
          </a:xfrm>
        </p:grpSpPr>
        <p:cxnSp>
          <p:nvCxnSpPr>
            <p:cNvPr id="238" name="Gerade Verbindung 237"/>
            <p:cNvCxnSpPr/>
            <p:nvPr userDrawn="1"/>
          </p:nvCxnSpPr>
          <p:spPr>
            <a:xfrm flipH="1">
              <a:off x="7642025" y="924251"/>
              <a:ext cx="369083" cy="1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Ellipse 238"/>
            <p:cNvSpPr/>
            <p:nvPr userDrawn="1"/>
          </p:nvSpPr>
          <p:spPr>
            <a:xfrm>
              <a:off x="7619164" y="9013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240" name="Gerade Verbindung mit Pfeil 239"/>
          <p:cNvCxnSpPr/>
          <p:nvPr userDrawn="1"/>
        </p:nvCxnSpPr>
        <p:spPr>
          <a:xfrm>
            <a:off x="1011704" y="2217565"/>
            <a:ext cx="0" cy="4091755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9" name="Ellipse 248"/>
          <p:cNvSpPr/>
          <p:nvPr userDrawn="1"/>
        </p:nvSpPr>
        <p:spPr>
          <a:xfrm>
            <a:off x="8356782" y="539711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1419771" y="3293020"/>
            <a:ext cx="4756243" cy="6283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644" r="6528" b="3031"/>
          <a:stretch/>
        </p:blipFill>
        <p:spPr>
          <a:xfrm>
            <a:off x="5530748" y="4835430"/>
            <a:ext cx="746457" cy="76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pieren 6"/>
          <p:cNvGrpSpPr/>
          <p:nvPr userDrawn="1"/>
        </p:nvGrpSpPr>
        <p:grpSpPr>
          <a:xfrm>
            <a:off x="8357452" y="5397116"/>
            <a:ext cx="535028" cy="917704"/>
            <a:chOff x="8357452" y="5397116"/>
            <a:chExt cx="535028" cy="917704"/>
          </a:xfrm>
        </p:grpSpPr>
        <p:cxnSp>
          <p:nvCxnSpPr>
            <p:cNvPr id="38" name="Gerade Verbindung 37"/>
            <p:cNvCxnSpPr/>
            <p:nvPr userDrawn="1"/>
          </p:nvCxnSpPr>
          <p:spPr>
            <a:xfrm flipH="1">
              <a:off x="8377607" y="5419974"/>
              <a:ext cx="514873" cy="6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 rot="5400000">
              <a:off x="8442897" y="5865238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 userDrawn="1"/>
          </p:nvSpPr>
          <p:spPr>
            <a:xfrm rot="5400000">
              <a:off x="8357452" y="53971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3" name="Rechteck 42"/>
          <p:cNvSpPr/>
          <p:nvPr userDrawn="1"/>
        </p:nvSpPr>
        <p:spPr>
          <a:xfrm>
            <a:off x="2917208" y="3473780"/>
            <a:ext cx="378000" cy="324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/>
          <p:cNvSpPr/>
          <p:nvPr userDrawn="1"/>
        </p:nvSpPr>
        <p:spPr>
          <a:xfrm>
            <a:off x="5013373" y="3318375"/>
            <a:ext cx="342000" cy="12175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89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bschnitt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187450" y="1844328"/>
            <a:ext cx="6264870" cy="12245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1187623" y="3068861"/>
            <a:ext cx="3830465" cy="208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1"/>
          </p:nvPr>
        </p:nvSpPr>
        <p:spPr>
          <a:xfrm>
            <a:off x="5083170" y="3068861"/>
            <a:ext cx="2368555" cy="20885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62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5"/>
          </p:nvPr>
        </p:nvSpPr>
        <p:spPr>
          <a:xfrm>
            <a:off x="1187451" y="1485553"/>
            <a:ext cx="7364512" cy="39596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84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0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8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cxnSp>
        <p:nvCxnSpPr>
          <p:cNvPr id="7" name="Gerade Verbindung 6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2900" y="3860800"/>
            <a:ext cx="5040313" cy="12243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Vielen Dank für Ihre </a:t>
            </a:r>
          </a:p>
          <a:p>
            <a:pPr lvl="0"/>
            <a:r>
              <a:rPr lang="de-DE" dirty="0" smtClean="0"/>
              <a:t>Aufmerksamkeit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222753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Neue</a:t>
            </a:r>
            <a:r>
              <a:rPr lang="de-DE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Folie erstellen</a:t>
            </a:r>
            <a:endParaRPr lang="de-DE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50" y="1268760"/>
            <a:ext cx="38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Layoutvorlagen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einfügen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43853"/>
          <a:stretch/>
        </p:blipFill>
        <p:spPr>
          <a:xfrm>
            <a:off x="4139952" y="1919783"/>
            <a:ext cx="3600400" cy="366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feld 27"/>
          <p:cNvSpPr txBox="1"/>
          <p:nvPr userDrawn="1"/>
        </p:nvSpPr>
        <p:spPr>
          <a:xfrm>
            <a:off x="1187449" y="1991791"/>
            <a:ext cx="245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 der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Registrierkarte 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</a:t>
            </a:r>
          </a:p>
          <a:p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finden Sie unter </a:t>
            </a:r>
            <a:r>
              <a:rPr lang="de-DE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Neue</a:t>
            </a:r>
            <a:r>
              <a:rPr lang="de-DE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Folie </a:t>
            </a: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angelegten</a:t>
            </a:r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Mustervorlagen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endParaRPr lang="de-DE" sz="12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wählen Sie den Folientyp aus, </a:t>
            </a:r>
          </a:p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den Sie verwenden möchten.</a:t>
            </a:r>
            <a:endParaRPr lang="de-DE" sz="1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ichtungspfeil 28"/>
          <p:cNvSpPr/>
          <p:nvPr userDrawn="1"/>
        </p:nvSpPr>
        <p:spPr>
          <a:xfrm>
            <a:off x="3583965" y="2044111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31" name="Richtungspfeil 30"/>
          <p:cNvSpPr/>
          <p:nvPr userDrawn="1"/>
        </p:nvSpPr>
        <p:spPr>
          <a:xfrm>
            <a:off x="3583965" y="2382039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967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623" y="980728"/>
            <a:ext cx="345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Grundsätzliches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62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Schrift</a:t>
            </a:r>
            <a:r>
              <a:rPr lang="de-DE" sz="18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&amp; Farbe</a:t>
            </a:r>
            <a:endParaRPr lang="de-DE" sz="1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feld 27"/>
          <p:cNvSpPr txBox="1"/>
          <p:nvPr userDrawn="1"/>
        </p:nvSpPr>
        <p:spPr>
          <a:xfrm>
            <a:off x="1187450" y="2780928"/>
            <a:ext cx="3662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Titel</a:t>
            </a:r>
            <a:r>
              <a:rPr lang="de-DE" sz="20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/ Überschriften  </a:t>
            </a:r>
          </a:p>
          <a:p>
            <a:r>
              <a:rPr lang="de-DE" sz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 20 pt</a:t>
            </a:r>
          </a:p>
          <a:p>
            <a:endParaRPr lang="de-DE" sz="120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20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Untertitel</a:t>
            </a:r>
          </a:p>
          <a:p>
            <a:r>
              <a:rPr lang="de-DE" sz="12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</a:t>
            </a: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18 pt kursiv</a:t>
            </a:r>
          </a:p>
          <a:p>
            <a:endParaRPr lang="de-DE" sz="1200" i="1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6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übrigen Texte</a:t>
            </a: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max. 18 pt min. 12 pt</a:t>
            </a:r>
          </a:p>
          <a:p>
            <a:pPr marL="171450" indent="-171450">
              <a:buFontTx/>
              <a:buChar char="-"/>
            </a:pP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endParaRPr lang="de-DE" sz="1200" i="0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FontTx/>
              <a:buNone/>
            </a:pPr>
            <a:r>
              <a:rPr lang="de-DE" sz="12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Alle Texte sind  linksbündig auszurichten</a:t>
            </a:r>
            <a:r>
              <a:rPr lang="de-DE" sz="1200" i="0" baseline="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FontTx/>
              <a:buNone/>
            </a:pPr>
            <a:endParaRPr lang="de-DE" sz="1200" i="0" baseline="0" dirty="0" smtClean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1</a:t>
            </a:r>
            <a:endParaRPr lang="de-DE" sz="1200" b="0" dirty="0">
              <a:solidFill>
                <a:schemeClr val="bg1"/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017841" y="1877923"/>
            <a:ext cx="252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Schriftfarbe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7624" y="1877923"/>
            <a:ext cx="3662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Schriftart</a:t>
            </a:r>
            <a:endParaRPr lang="de-DE" sz="1600" b="0" i="0" u="none" strike="noStrike" kern="1200" baseline="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de-DE" sz="1600" b="0" i="0" u="none" strike="noStrike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Arial</a:t>
            </a:r>
            <a:endParaRPr lang="de-DE" sz="1600" i="1" baseline="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323528" y="1268760"/>
            <a:ext cx="88204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1187624" y="908720"/>
            <a:ext cx="0" cy="51125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chtungspfeil 20"/>
          <p:cNvSpPr/>
          <p:nvPr userDrawn="1"/>
        </p:nvSpPr>
        <p:spPr>
          <a:xfrm rot="16200000">
            <a:off x="587452" y="1387938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ichtungspfeil 21"/>
          <p:cNvSpPr/>
          <p:nvPr userDrawn="1"/>
        </p:nvSpPr>
        <p:spPr>
          <a:xfrm rot="10800000">
            <a:off x="1187624" y="4964980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420" r="26401" b="1824"/>
          <a:stretch/>
        </p:blipFill>
        <p:spPr>
          <a:xfrm>
            <a:off x="6659480" y="2416744"/>
            <a:ext cx="1163366" cy="205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 userDrawn="1"/>
        </p:nvSpPr>
        <p:spPr>
          <a:xfrm>
            <a:off x="5148064" y="2888636"/>
            <a:ext cx="741964" cy="6024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 Verbindung mit Pfeil 33"/>
          <p:cNvCxnSpPr/>
          <p:nvPr userDrawn="1"/>
        </p:nvCxnSpPr>
        <p:spPr>
          <a:xfrm flipH="1">
            <a:off x="5724130" y="3240569"/>
            <a:ext cx="1046912" cy="0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6771042" y="3176329"/>
            <a:ext cx="116342" cy="126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67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7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612900" y="3860801"/>
            <a:ext cx="5695404" cy="504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12900" y="4365104"/>
            <a:ext cx="5695950" cy="5040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119216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/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8" y="1701453"/>
            <a:ext cx="6048847" cy="3725146"/>
          </a:xfrm>
          <a:prstGeom prst="rect">
            <a:avLst/>
          </a:prstGeom>
        </p:spPr>
        <p:txBody>
          <a:bodyPr/>
          <a:lstStyle>
            <a:lvl1pPr marL="514350" indent="-514350">
              <a:spcBef>
                <a:spcPts val="300"/>
              </a:spcBef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+mj-lt"/>
              <a:buNone/>
              <a:defRPr sz="1800"/>
            </a:lvl2pPr>
            <a:lvl3pPr marL="914400" indent="0">
              <a:buFont typeface="+mj-lt"/>
              <a:buNone/>
              <a:defRPr sz="1800"/>
            </a:lvl3pPr>
            <a:lvl4pPr marL="1371600" indent="0">
              <a:buFont typeface="+mj-lt"/>
              <a:buNone/>
              <a:defRPr sz="1800"/>
            </a:lvl4pPr>
            <a:lvl5pPr marL="1828800" indent="0">
              <a:buFont typeface="+mj-lt"/>
              <a:buNone/>
              <a:defRPr sz="1800"/>
            </a:lvl5pPr>
          </a:lstStyle>
          <a:p>
            <a:pPr lvl="0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5"/>
            <a:ext cx="1872383" cy="3603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Tagesordnung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85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 </a:t>
            </a:r>
          </a:p>
          <a:p>
            <a:pPr lvl="0"/>
            <a:endParaRPr lang="de-DE" dirty="0" smtClean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11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355976" y="1341189"/>
            <a:ext cx="3887788" cy="3594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87450" y="1844426"/>
            <a:ext cx="3096518" cy="3090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03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724128" y="1773238"/>
            <a:ext cx="3419872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0" y="1773238"/>
            <a:ext cx="5630863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+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23954" y="5009243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189153" y="3350187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 rot="10800000" flipH="1">
            <a:off x="1556973" y="1442175"/>
            <a:ext cx="970460" cy="435441"/>
            <a:chOff x="6623318" y="1409381"/>
            <a:chExt cx="829002" cy="576064"/>
          </a:xfrm>
        </p:grpSpPr>
        <p:cxnSp>
          <p:nvCxnSpPr>
            <p:cNvPr id="29" name="Gerade Verbindung 28"/>
            <p:cNvCxnSpPr/>
            <p:nvPr userDrawn="1"/>
          </p:nvCxnSpPr>
          <p:spPr>
            <a:xfrm rot="10800000" flipH="1"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 userDrawn="1"/>
        </p:nvGrpSpPr>
        <p:grpSpPr>
          <a:xfrm rot="10800000">
            <a:off x="6757107" y="2924944"/>
            <a:ext cx="936104" cy="435442"/>
            <a:chOff x="6652666" y="1409380"/>
            <a:chExt cx="799654" cy="576065"/>
          </a:xfrm>
        </p:grpSpPr>
        <p:cxnSp>
          <p:nvCxnSpPr>
            <p:cNvPr id="40" name="Gerade Verbindung 39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>
          <a:xfrm>
            <a:off x="1556973" y="4544710"/>
            <a:ext cx="970460" cy="435441"/>
            <a:chOff x="6623318" y="1409381"/>
            <a:chExt cx="829002" cy="576064"/>
          </a:xfrm>
        </p:grpSpPr>
        <p:cxnSp>
          <p:nvCxnSpPr>
            <p:cNvPr id="43" name="Gerade Verbindung 42"/>
            <p:cNvCxnSpPr/>
            <p:nvPr userDrawn="1"/>
          </p:nvCxnSpPr>
          <p:spPr>
            <a:xfrm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75656" y="4544710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grpSp>
        <p:nvGrpSpPr>
          <p:cNvPr id="27" name="Gruppieren 26"/>
          <p:cNvGrpSpPr/>
          <p:nvPr userDrawn="1"/>
        </p:nvGrpSpPr>
        <p:grpSpPr>
          <a:xfrm rot="10800000" flipV="1">
            <a:off x="6755902" y="5010083"/>
            <a:ext cx="936104" cy="435442"/>
            <a:chOff x="6652666" y="1409380"/>
            <a:chExt cx="799654" cy="576065"/>
          </a:xfrm>
        </p:grpSpPr>
        <p:cxnSp>
          <p:nvCxnSpPr>
            <p:cNvPr id="31" name="Gerade Verbindung 30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75656" y="1877616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/>
          </p:nvPr>
        </p:nvSpPr>
        <p:spPr>
          <a:xfrm>
            <a:off x="2634196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4" name="Bildplatzhalter 3"/>
          <p:cNvSpPr>
            <a:spLocks noGrp="1"/>
          </p:cNvSpPr>
          <p:nvPr>
            <p:ph type="pic" sz="quarter" idx="20"/>
          </p:nvPr>
        </p:nvSpPr>
        <p:spPr>
          <a:xfrm>
            <a:off x="4700054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5" name="Bildplatzhalter 3"/>
          <p:cNvSpPr>
            <a:spLocks noGrp="1"/>
          </p:cNvSpPr>
          <p:nvPr>
            <p:ph type="pic" sz="quarter" idx="21"/>
          </p:nvPr>
        </p:nvSpPr>
        <p:spPr>
          <a:xfrm>
            <a:off x="2634196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700054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85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456"/>
          <a:stretch/>
        </p:blipFill>
        <p:spPr>
          <a:xfrm>
            <a:off x="1" y="6167684"/>
            <a:ext cx="9144000" cy="6475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1100" b="0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 smtClean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4742" y="6361502"/>
            <a:ext cx="40452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000" b="0" u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Stadt Soest – Abteilung</a:t>
            </a:r>
            <a:r>
              <a:rPr lang="de-DE" altLang="de-DE" sz="1000" b="0" u="none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3.00 Stadtentwicklung und Bauordnung</a:t>
            </a:r>
            <a:endParaRPr lang="de-DE" altLang="de-DE" sz="1000" b="0" u="non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8"/>
          <p:cNvSpPr txBox="1">
            <a:spLocks/>
          </p:cNvSpPr>
          <p:nvPr/>
        </p:nvSpPr>
        <p:spPr>
          <a:xfrm>
            <a:off x="8172400" y="445542"/>
            <a:ext cx="936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0F734F-43AB-4024-AA7B-72D4A4BF9E6D}" type="datetime1"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16.04.2020</a:t>
            </a:fld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Foliennummernplatzhalter 20"/>
          <p:cNvSpPr txBox="1">
            <a:spLocks/>
          </p:cNvSpPr>
          <p:nvPr/>
        </p:nvSpPr>
        <p:spPr>
          <a:xfrm>
            <a:off x="8775104" y="6371093"/>
            <a:ext cx="54942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95E46-3784-4222-BBA3-2A54C7011765}" type="slidenum">
              <a:rPr lang="de-DE" sz="11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‹Nr.›</a:t>
            </a:fld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3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2" r:id="rId4"/>
    <p:sldLayoutId id="2147483654" r:id="rId5"/>
    <p:sldLayoutId id="2147483657" r:id="rId6"/>
    <p:sldLayoutId id="2147483658" r:id="rId7"/>
    <p:sldLayoutId id="2147483650" r:id="rId8"/>
    <p:sldLayoutId id="2147483653" r:id="rId9"/>
    <p:sldLayoutId id="2147483659" r:id="rId10"/>
    <p:sldLayoutId id="2147483656" r:id="rId11"/>
    <p:sldLayoutId id="2147483651" r:id="rId12"/>
    <p:sldLayoutId id="2147483655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Werkstra&#223;e%20Animation2.mp4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Gestaltungsbeirat der Stadt Soest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mtClean="0"/>
              <a:t>2. </a:t>
            </a:r>
            <a:r>
              <a:rPr lang="de-DE" dirty="0" smtClean="0"/>
              <a:t>Sitzung 2020</a:t>
            </a:r>
          </a:p>
          <a:p>
            <a:r>
              <a:rPr lang="de-DE" sz="2000" dirty="0" smtClean="0"/>
              <a:t>Donnerstag, den 16. April 2020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834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251519" y="1916832"/>
            <a:ext cx="6296081" cy="3528392"/>
            <a:chOff x="0" y="1026075"/>
            <a:chExt cx="9144000" cy="512439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221088"/>
              <a:ext cx="4724400" cy="1929384"/>
            </a:xfrm>
            <a:prstGeom prst="rect">
              <a:avLst/>
            </a:prstGeom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26075"/>
              <a:ext cx="9144000" cy="3699069"/>
            </a:xfrm>
            <a:prstGeom prst="rect">
              <a:avLst/>
            </a:prstGeom>
          </p:spPr>
        </p:pic>
        <p:cxnSp>
          <p:nvCxnSpPr>
            <p:cNvPr id="5" name="Gerade Verbindung 4"/>
            <p:cNvCxnSpPr/>
            <p:nvPr/>
          </p:nvCxnSpPr>
          <p:spPr>
            <a:xfrm>
              <a:off x="467544" y="2780928"/>
              <a:ext cx="2304256" cy="3024336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5"/>
            <p:cNvCxnSpPr/>
            <p:nvPr/>
          </p:nvCxnSpPr>
          <p:spPr>
            <a:xfrm flipH="1">
              <a:off x="6051961" y="2875609"/>
              <a:ext cx="1976423" cy="269095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feld 8"/>
          <p:cNvSpPr txBox="1"/>
          <p:nvPr/>
        </p:nvSpPr>
        <p:spPr>
          <a:xfrm>
            <a:off x="251519" y="1595084"/>
            <a:ext cx="5484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Panoramaaufnahme entlang der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zwischen Hausnummer 2 und 6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8" y="927037"/>
            <a:ext cx="2149022" cy="161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8" y="2636911"/>
            <a:ext cx="2151299" cy="16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8" y="4393014"/>
            <a:ext cx="2151299" cy="16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2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15" y="1052736"/>
            <a:ext cx="7322689" cy="48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8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2" y="1062791"/>
            <a:ext cx="7322689" cy="48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7"/>
            <a:ext cx="7333181" cy="486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1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5827"/>
            <a:ext cx="8064896" cy="50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796902" cy="507524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2138" y="792425"/>
            <a:ext cx="2882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Entwurf aus der 1</a:t>
            </a:r>
            <a:r>
              <a:rPr lang="de-DE" sz="1200" dirty="0" smtClean="0"/>
              <a:t>. Sitzung </a:t>
            </a:r>
            <a:r>
              <a:rPr lang="de-DE" sz="1200" dirty="0" smtClean="0"/>
              <a:t>am 5.2.2020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486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78868" y="1124744"/>
            <a:ext cx="69847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b="1" dirty="0">
                <a:latin typeface="Calibri"/>
                <a:ea typeface="Times New Roman"/>
              </a:rPr>
              <a:t>Empfehlungen </a:t>
            </a:r>
            <a:r>
              <a:rPr lang="de-DE" b="1" dirty="0">
                <a:latin typeface="Calibri"/>
                <a:ea typeface="Times New Roman"/>
              </a:rPr>
              <a:t>aus der 1</a:t>
            </a:r>
            <a:r>
              <a:rPr lang="de-DE" b="1" dirty="0" smtClean="0">
                <a:latin typeface="Calibri"/>
                <a:ea typeface="Times New Roman"/>
              </a:rPr>
              <a:t>. Sitzung vom </a:t>
            </a:r>
            <a:r>
              <a:rPr lang="de-DE" b="1" dirty="0">
                <a:latin typeface="Calibri"/>
                <a:ea typeface="Times New Roman"/>
              </a:rPr>
              <a:t>5.2.2020 </a:t>
            </a:r>
            <a:r>
              <a:rPr lang="de-DE" b="1" dirty="0" smtClean="0">
                <a:latin typeface="Calibri"/>
                <a:ea typeface="Times New Roman"/>
              </a:rPr>
              <a:t>:</a:t>
            </a:r>
            <a:endParaRPr lang="de-DE" sz="20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de-DE" dirty="0">
                <a:latin typeface="Calibri"/>
                <a:ea typeface="Times New Roman"/>
              </a:rPr>
              <a:t> </a:t>
            </a:r>
            <a:endParaRPr lang="de-DE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de-DE" dirty="0">
                <a:latin typeface="Calibri"/>
                <a:ea typeface="Times New Roman"/>
              </a:rPr>
              <a:t>Die Fortführung der Architektur </a:t>
            </a:r>
            <a:r>
              <a:rPr lang="de-DE" dirty="0" err="1">
                <a:latin typeface="Calibri"/>
                <a:ea typeface="Times New Roman"/>
              </a:rPr>
              <a:t>Thomästraße</a:t>
            </a:r>
            <a:r>
              <a:rPr lang="de-DE" dirty="0">
                <a:latin typeface="Calibri"/>
                <a:ea typeface="Times New Roman"/>
              </a:rPr>
              <a:t> 2 ist denkbar, ebenso jedoch auch eine abweichende </a:t>
            </a:r>
            <a:r>
              <a:rPr lang="de-DE" dirty="0" smtClean="0">
                <a:latin typeface="Calibri"/>
                <a:ea typeface="Times New Roman"/>
              </a:rPr>
              <a:t>Architektur</a:t>
            </a:r>
          </a:p>
          <a:p>
            <a:pPr lvl="0">
              <a:spcAft>
                <a:spcPts val="0"/>
              </a:spcAft>
            </a:pPr>
            <a:endParaRPr lang="de-DE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de-DE" dirty="0">
                <a:latin typeface="Calibri"/>
                <a:ea typeface="Times New Roman"/>
              </a:rPr>
              <a:t>Zugestimmt wird der Überschreitung der </a:t>
            </a:r>
            <a:r>
              <a:rPr lang="de-DE" dirty="0" err="1">
                <a:latin typeface="Calibri"/>
                <a:ea typeface="Times New Roman"/>
              </a:rPr>
              <a:t>Baulinie</a:t>
            </a:r>
            <a:r>
              <a:rPr lang="de-DE" dirty="0">
                <a:latin typeface="Calibri"/>
                <a:ea typeface="Times New Roman"/>
              </a:rPr>
              <a:t> und dem Wohnen im ersten Obergeschoss; der Beirat empfiehlt hier eine grundsätzliche Öffnung der Befreiung vom </a:t>
            </a:r>
            <a:r>
              <a:rPr lang="de-DE" dirty="0" smtClean="0">
                <a:latin typeface="Calibri"/>
                <a:ea typeface="Times New Roman"/>
              </a:rPr>
              <a:t>Bebauungsplan</a:t>
            </a:r>
          </a:p>
          <a:p>
            <a:pPr lvl="0">
              <a:spcAft>
                <a:spcPts val="0"/>
              </a:spcAft>
            </a:pPr>
            <a:endParaRPr lang="de-DE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de-DE" dirty="0">
                <a:latin typeface="Calibri"/>
                <a:ea typeface="Times New Roman"/>
              </a:rPr>
              <a:t>Anpassung an die </a:t>
            </a:r>
            <a:r>
              <a:rPr lang="de-DE" dirty="0" err="1">
                <a:latin typeface="Calibri"/>
                <a:ea typeface="Times New Roman"/>
              </a:rPr>
              <a:t>Kleinteiligkeit</a:t>
            </a:r>
            <a:r>
              <a:rPr lang="de-DE" dirty="0">
                <a:latin typeface="Calibri"/>
                <a:ea typeface="Times New Roman"/>
              </a:rPr>
              <a:t> des Straßenbildes, mehr gestalterische </a:t>
            </a:r>
            <a:r>
              <a:rPr lang="de-DE" dirty="0" smtClean="0">
                <a:latin typeface="Calibri"/>
                <a:ea typeface="Times New Roman"/>
              </a:rPr>
              <a:t>Unregelmäßigkeiten</a:t>
            </a:r>
          </a:p>
          <a:p>
            <a:pPr lvl="0">
              <a:spcAft>
                <a:spcPts val="0"/>
              </a:spcAft>
            </a:pPr>
            <a:endParaRPr lang="de-DE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de-DE" dirty="0">
                <a:latin typeface="Calibri"/>
                <a:ea typeface="Times New Roman"/>
              </a:rPr>
              <a:t>Mehr Abstand zum Gebäude </a:t>
            </a:r>
            <a:r>
              <a:rPr lang="de-DE" dirty="0" err="1">
                <a:latin typeface="Calibri"/>
                <a:ea typeface="Times New Roman"/>
              </a:rPr>
              <a:t>Thomästraße</a:t>
            </a:r>
            <a:r>
              <a:rPr lang="de-DE" dirty="0">
                <a:latin typeface="Calibri"/>
                <a:ea typeface="Times New Roman"/>
              </a:rPr>
              <a:t> 6 zugunsten der geplanten </a:t>
            </a:r>
            <a:r>
              <a:rPr lang="de-DE" dirty="0" smtClean="0">
                <a:latin typeface="Calibri"/>
                <a:ea typeface="Times New Roman"/>
              </a:rPr>
              <a:t>Außengastronomie</a:t>
            </a:r>
          </a:p>
          <a:p>
            <a:pPr lvl="0">
              <a:spcAft>
                <a:spcPts val="0"/>
              </a:spcAft>
            </a:pPr>
            <a:endParaRPr lang="de-DE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de-DE" dirty="0">
                <a:latin typeface="Calibri"/>
                <a:ea typeface="Times New Roman"/>
              </a:rPr>
              <a:t>Überarbeitung des Verbindungsbaus zur Commerzbank</a:t>
            </a:r>
            <a:endParaRPr lang="de-DE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797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70" y="2118449"/>
            <a:ext cx="7890686" cy="30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5"/>
            <a:ext cx="8974560" cy="33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6670" y="1340768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Grundriss zu den aktuellen Entwürfen V1-V4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108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44824"/>
            <a:ext cx="8859506" cy="341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6670" y="1340768"/>
            <a:ext cx="3212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Grundriss zu den </a:t>
            </a:r>
            <a:r>
              <a:rPr lang="de-DE" sz="1200" dirty="0"/>
              <a:t>aktuellen Entwürfen V1-V4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848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965" y="1844824"/>
            <a:ext cx="91110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79512" y="1196752"/>
            <a:ext cx="20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Ansicht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o. M.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1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Tagesordnung</a:t>
            </a:r>
            <a:endParaRPr lang="de-DE" dirty="0"/>
          </a:p>
        </p:txBody>
      </p:sp>
      <p:sp>
        <p:nvSpPr>
          <p:cNvPr id="4" name="Textplatzhalter 1"/>
          <p:cNvSpPr txBox="1">
            <a:spLocks/>
          </p:cNvSpPr>
          <p:nvPr/>
        </p:nvSpPr>
        <p:spPr>
          <a:xfrm>
            <a:off x="1187448" y="1700808"/>
            <a:ext cx="6840936" cy="3599755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spcBef>
                <a:spcPts val="300"/>
              </a:spcBef>
              <a:buFont typeface="+mj-lt"/>
              <a:buAutoNum type="arabicPeriod"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u="sng" dirty="0" smtClean="0"/>
              <a:t>TOP </a:t>
            </a:r>
            <a:r>
              <a:rPr lang="de-DE" b="1" u="sng" dirty="0"/>
              <a:t>1</a:t>
            </a:r>
            <a:r>
              <a:rPr lang="de-DE" dirty="0" smtClean="0"/>
              <a:t>	Parkplatz </a:t>
            </a:r>
            <a:r>
              <a:rPr lang="de-DE" dirty="0" err="1"/>
              <a:t>Thomästraße</a:t>
            </a:r>
            <a:r>
              <a:rPr lang="de-DE" dirty="0"/>
              <a:t> (zwischen Hausnummer 2 und 6, </a:t>
            </a:r>
            <a:r>
              <a:rPr lang="de-DE" dirty="0" smtClean="0"/>
              <a:t>	neben </a:t>
            </a:r>
            <a:r>
              <a:rPr lang="de-DE" dirty="0"/>
              <a:t>der ehemaligen Gaststätte „Anno</a:t>
            </a:r>
            <a:r>
              <a:rPr lang="de-DE" dirty="0" smtClean="0"/>
              <a:t>“),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Neubau </a:t>
            </a:r>
            <a:r>
              <a:rPr lang="de-DE" dirty="0"/>
              <a:t>eines Wohn- und </a:t>
            </a:r>
            <a:r>
              <a:rPr lang="de-DE" dirty="0" smtClean="0"/>
              <a:t>Geschäftshauses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/>
              <a:t>TOP </a:t>
            </a:r>
            <a:r>
              <a:rPr lang="de-DE" b="1" u="sng" dirty="0" smtClean="0"/>
              <a:t>2</a:t>
            </a:r>
            <a:r>
              <a:rPr lang="de-DE" dirty="0"/>
              <a:t>	</a:t>
            </a:r>
            <a:r>
              <a:rPr lang="de-DE" dirty="0" smtClean="0"/>
              <a:t>Werkstraße,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Neubau eines Wohn- und Bürogebäude</a:t>
            </a:r>
          </a:p>
          <a:p>
            <a:pPr marL="0" indent="0">
              <a:buNone/>
            </a:pPr>
            <a:r>
              <a:rPr lang="de-DE" dirty="0" smtClean="0"/>
              <a:t> </a:t>
            </a:r>
          </a:p>
          <a:p>
            <a:pPr marL="0" indent="0">
              <a:buFont typeface="+mj-lt"/>
              <a:buNone/>
            </a:pPr>
            <a:r>
              <a:rPr lang="de-DE" dirty="0" smtClean="0"/>
              <a:t>	</a:t>
            </a:r>
          </a:p>
          <a:p>
            <a:pPr marL="0" indent="0">
              <a:buFont typeface="+mj-lt"/>
              <a:buNone/>
            </a:pPr>
            <a:r>
              <a:rPr lang="de-DE" dirty="0" smtClean="0"/>
              <a:t> 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53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79512" y="1196752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Ansicht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, Standort zwischen Kreuzgang und Nikolaikapelle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8" y="1699003"/>
            <a:ext cx="6120681" cy="433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8" y="1697946"/>
            <a:ext cx="2423275" cy="4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1555540" y="5445224"/>
            <a:ext cx="180412" cy="180412"/>
          </a:xfrm>
          <a:prstGeom prst="ellipse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rechts 2"/>
          <p:cNvSpPr/>
          <p:nvPr/>
        </p:nvSpPr>
        <p:spPr>
          <a:xfrm rot="15805607">
            <a:off x="1472936" y="5178206"/>
            <a:ext cx="282588" cy="106927"/>
          </a:xfrm>
          <a:prstGeom prst="rightArrow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1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37688"/>
            <a:ext cx="5040560" cy="455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5" y="1581020"/>
            <a:ext cx="1501876" cy="45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 rot="686751">
            <a:off x="1539182" y="4886939"/>
            <a:ext cx="180412" cy="535260"/>
            <a:chOff x="1555540" y="5090376"/>
            <a:chExt cx="180412" cy="535260"/>
          </a:xfrm>
        </p:grpSpPr>
        <p:sp>
          <p:nvSpPr>
            <p:cNvPr id="11" name="Ellipse 10"/>
            <p:cNvSpPr/>
            <p:nvPr/>
          </p:nvSpPr>
          <p:spPr>
            <a:xfrm>
              <a:off x="1555540" y="5445224"/>
              <a:ext cx="180412" cy="180412"/>
            </a:xfrm>
            <a:prstGeom prst="ellipse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 nach rechts 12"/>
            <p:cNvSpPr/>
            <p:nvPr/>
          </p:nvSpPr>
          <p:spPr>
            <a:xfrm rot="15805607">
              <a:off x="1472936" y="5178206"/>
              <a:ext cx="282588" cy="106927"/>
            </a:xfrm>
            <a:prstGeom prst="rightArrow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79512" y="1207785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Straßenansicht, Blick in Richtung Museum Wilhelm Morgner und Potsdamer Platz</a:t>
            </a:r>
            <a:endParaRPr lang="de-DE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1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5"/>
          <a:stretch/>
        </p:blipFill>
        <p:spPr bwMode="auto">
          <a:xfrm>
            <a:off x="130892" y="1700808"/>
            <a:ext cx="9016608" cy="333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2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9512" y="1196752"/>
            <a:ext cx="20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Ansicht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o. M.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110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37140"/>
            <a:ext cx="6081315" cy="433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"/>
          <a:stretch/>
        </p:blipFill>
        <p:spPr bwMode="auto">
          <a:xfrm>
            <a:off x="251520" y="1745215"/>
            <a:ext cx="2423275" cy="433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/>
          <p:cNvSpPr/>
          <p:nvPr/>
        </p:nvSpPr>
        <p:spPr>
          <a:xfrm>
            <a:off x="1699523" y="5445224"/>
            <a:ext cx="180412" cy="180412"/>
          </a:xfrm>
          <a:prstGeom prst="ellipse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15805607">
            <a:off x="1616919" y="5178206"/>
            <a:ext cx="282588" cy="106927"/>
          </a:xfrm>
          <a:prstGeom prst="rightArrow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79512" y="1196752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Ansicht </a:t>
            </a:r>
            <a:r>
              <a:rPr lang="de-DE" sz="1200" dirty="0" err="1"/>
              <a:t>Thomästraße</a:t>
            </a:r>
            <a:r>
              <a:rPr lang="de-DE" sz="1200" dirty="0"/>
              <a:t>, Standort zwischen Kreuzgang und Nikolaikapelle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2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5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"/>
          <a:stretch/>
        </p:blipFill>
        <p:spPr bwMode="auto">
          <a:xfrm>
            <a:off x="3275856" y="1579086"/>
            <a:ext cx="5015307" cy="45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28" y="1579086"/>
            <a:ext cx="1371356" cy="45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 rot="896051">
            <a:off x="1620222" y="4869564"/>
            <a:ext cx="180412" cy="535260"/>
            <a:chOff x="1555540" y="5090376"/>
            <a:chExt cx="180412" cy="535260"/>
          </a:xfrm>
        </p:grpSpPr>
        <p:sp>
          <p:nvSpPr>
            <p:cNvPr id="10" name="Ellipse 9"/>
            <p:cNvSpPr/>
            <p:nvPr/>
          </p:nvSpPr>
          <p:spPr>
            <a:xfrm>
              <a:off x="1555540" y="5445224"/>
              <a:ext cx="180412" cy="180412"/>
            </a:xfrm>
            <a:prstGeom prst="ellipse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 nach rechts 10"/>
            <p:cNvSpPr/>
            <p:nvPr/>
          </p:nvSpPr>
          <p:spPr>
            <a:xfrm rot="15805607">
              <a:off x="1472936" y="5178206"/>
              <a:ext cx="282588" cy="106927"/>
            </a:xfrm>
            <a:prstGeom prst="rightArrow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2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9512" y="1207785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Straßenansicht, Blick in Richtung Museum Wilhelm Morgner und Potsdamer Platz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226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471932" y="2671145"/>
            <a:ext cx="190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3D-Modell, Vogelperspektive Straßenansicht</a:t>
            </a:r>
            <a:endParaRPr lang="de-DE" sz="1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64"/>
          <a:stretch/>
        </p:blipFill>
        <p:spPr bwMode="auto">
          <a:xfrm>
            <a:off x="53464" y="1700808"/>
            <a:ext cx="9090536" cy="345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79512" y="1351801"/>
            <a:ext cx="20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Ansicht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o. M.</a:t>
            </a:r>
            <a:endParaRPr lang="de-DE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</a:t>
            </a:r>
            <a:r>
              <a:rPr lang="de-DE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091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8"/>
          <a:stretch/>
        </p:blipFill>
        <p:spPr bwMode="auto">
          <a:xfrm>
            <a:off x="2915816" y="1766277"/>
            <a:ext cx="6081315" cy="43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" y="1766277"/>
            <a:ext cx="2425451" cy="43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1683517" y="5378155"/>
            <a:ext cx="180412" cy="180412"/>
          </a:xfrm>
          <a:prstGeom prst="ellipse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/>
          <p:cNvSpPr/>
          <p:nvPr/>
        </p:nvSpPr>
        <p:spPr>
          <a:xfrm rot="15805607">
            <a:off x="1600913" y="5111137"/>
            <a:ext cx="282588" cy="106927"/>
          </a:xfrm>
          <a:prstGeom prst="rightArrow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179512" y="1196752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Ansicht </a:t>
            </a:r>
            <a:r>
              <a:rPr lang="de-DE" sz="1200" dirty="0" err="1"/>
              <a:t>Thomästraße</a:t>
            </a:r>
            <a:r>
              <a:rPr lang="de-DE" sz="1200" dirty="0"/>
              <a:t>, Standort zwischen Kreuzgang und Nikolaikapelle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</a:t>
            </a:r>
            <a:r>
              <a:rPr lang="de-DE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25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47" y="1535754"/>
            <a:ext cx="5010016" cy="455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8748"/>
            <a:ext cx="1600784" cy="45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 rot="454762">
            <a:off x="1864618" y="5168776"/>
            <a:ext cx="180412" cy="535260"/>
            <a:chOff x="1555540" y="5090376"/>
            <a:chExt cx="180412" cy="535260"/>
          </a:xfrm>
        </p:grpSpPr>
        <p:sp>
          <p:nvSpPr>
            <p:cNvPr id="13" name="Ellipse 12"/>
            <p:cNvSpPr/>
            <p:nvPr/>
          </p:nvSpPr>
          <p:spPr>
            <a:xfrm>
              <a:off x="1555540" y="5445224"/>
              <a:ext cx="180412" cy="180412"/>
            </a:xfrm>
            <a:prstGeom prst="ellipse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rechts 13"/>
            <p:cNvSpPr/>
            <p:nvPr/>
          </p:nvSpPr>
          <p:spPr>
            <a:xfrm rot="15805607">
              <a:off x="1472936" y="5178206"/>
              <a:ext cx="282588" cy="106927"/>
            </a:xfrm>
            <a:prstGeom prst="rightArrow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</a:t>
            </a:r>
            <a:r>
              <a:rPr lang="de-DE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79512" y="1207785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Straßenansicht, Blick in Richtung Museum Wilhelm Morgner und Potsdamer Platz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709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5971" y="1772816"/>
            <a:ext cx="899062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</a:t>
            </a:r>
            <a:r>
              <a:rPr lang="de-DE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1351801"/>
            <a:ext cx="20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Ansicht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 o. M.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237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5"/>
          <a:stretch/>
        </p:blipFill>
        <p:spPr bwMode="auto">
          <a:xfrm>
            <a:off x="2915816" y="1772816"/>
            <a:ext cx="6081315" cy="43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/>
        </p:blipFill>
        <p:spPr bwMode="auto">
          <a:xfrm>
            <a:off x="265588" y="1766277"/>
            <a:ext cx="2425451" cy="43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>
          <a:xfrm>
            <a:off x="1630236" y="5378155"/>
            <a:ext cx="180412" cy="180412"/>
          </a:xfrm>
          <a:prstGeom prst="ellipse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 rot="15805607">
            <a:off x="1547632" y="5111137"/>
            <a:ext cx="282588" cy="106927"/>
          </a:xfrm>
          <a:prstGeom prst="rightArrow">
            <a:avLst/>
          </a:prstGeom>
          <a:solidFill>
            <a:srgbClr val="E209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79512" y="1196752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Ansicht </a:t>
            </a:r>
            <a:r>
              <a:rPr lang="de-DE" sz="1200" dirty="0" err="1"/>
              <a:t>Thomästraße</a:t>
            </a:r>
            <a:r>
              <a:rPr lang="de-DE" sz="1200" dirty="0"/>
              <a:t>, Standort zwischen Kreuzgang und Nikolaikapelle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4</a:t>
            </a:r>
            <a:endParaRPr lang="de-D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</a:t>
            </a:r>
            <a:r>
              <a:rPr lang="de-DE" b="1" u="sng" dirty="0" smtClean="0"/>
              <a:t>1</a:t>
            </a:r>
            <a:r>
              <a:rPr lang="de-DE" b="1" dirty="0" smtClean="0"/>
              <a:t> 	</a:t>
            </a:r>
            <a:r>
              <a:rPr lang="de-DE" dirty="0" smtClean="0"/>
              <a:t>Parkplatz </a:t>
            </a:r>
            <a:r>
              <a:rPr lang="de-DE" dirty="0" err="1" smtClean="0"/>
              <a:t>Thomästraße</a:t>
            </a:r>
            <a:r>
              <a:rPr lang="de-DE" dirty="0"/>
              <a:t> </a:t>
            </a:r>
            <a:r>
              <a:rPr lang="de-DE" sz="1400" dirty="0"/>
              <a:t>(zwischen Hausnummer 2 und 6,</a:t>
            </a:r>
          </a:p>
          <a:p>
            <a:r>
              <a:rPr lang="de-DE" sz="1400" dirty="0" smtClean="0"/>
              <a:t>	neben </a:t>
            </a:r>
            <a:r>
              <a:rPr lang="de-DE" sz="1400" dirty="0"/>
              <a:t>der ehemaligen Gaststätte „Anno</a:t>
            </a:r>
            <a:r>
              <a:rPr lang="de-DE" sz="1400" dirty="0" smtClean="0"/>
              <a:t>“)</a:t>
            </a:r>
            <a:endParaRPr lang="de-DE" sz="1400" dirty="0"/>
          </a:p>
          <a:p>
            <a:endParaRPr lang="de-DE" dirty="0" smtClean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Neubau eines Wohn- und Geschäftshauses</a:t>
            </a:r>
          </a:p>
        </p:txBody>
      </p:sp>
    </p:spTree>
    <p:extLst>
      <p:ext uri="{BB962C8B-B14F-4D97-AF65-F5344CB8AC3E}">
        <p14:creationId xmlns:p14="http://schemas.microsoft.com/office/powerpoint/2010/main" val="13444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"/>
          <a:stretch/>
        </p:blipFill>
        <p:spPr bwMode="auto">
          <a:xfrm>
            <a:off x="3275856" y="1579086"/>
            <a:ext cx="4966872" cy="45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79086"/>
            <a:ext cx="1562611" cy="451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ieren 11"/>
          <p:cNvGrpSpPr/>
          <p:nvPr/>
        </p:nvGrpSpPr>
        <p:grpSpPr>
          <a:xfrm rot="629465">
            <a:off x="1696796" y="5040995"/>
            <a:ext cx="180412" cy="535260"/>
            <a:chOff x="1555540" y="5090376"/>
            <a:chExt cx="180412" cy="535260"/>
          </a:xfrm>
        </p:grpSpPr>
        <p:sp>
          <p:nvSpPr>
            <p:cNvPr id="13" name="Ellipse 12"/>
            <p:cNvSpPr/>
            <p:nvPr/>
          </p:nvSpPr>
          <p:spPr>
            <a:xfrm>
              <a:off x="1555540" y="5445224"/>
              <a:ext cx="180412" cy="180412"/>
            </a:xfrm>
            <a:prstGeom prst="ellipse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 nach rechts 13"/>
            <p:cNvSpPr/>
            <p:nvPr/>
          </p:nvSpPr>
          <p:spPr>
            <a:xfrm rot="15805607">
              <a:off x="1472936" y="5178206"/>
              <a:ext cx="282588" cy="106927"/>
            </a:xfrm>
            <a:prstGeom prst="rightArrow">
              <a:avLst/>
            </a:prstGeom>
            <a:solidFill>
              <a:srgbClr val="E209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179512" y="8367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V 4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79512" y="1207785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Straßenansicht, Blick in Richtung Museum Wilhelm Morgner und Potsdamer Platz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817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</a:t>
            </a:r>
            <a:r>
              <a:rPr lang="de-DE" b="1" u="sng" dirty="0" smtClean="0"/>
              <a:t>2</a:t>
            </a:r>
            <a:r>
              <a:rPr lang="de-DE" b="1" dirty="0" smtClean="0"/>
              <a:t> 	</a:t>
            </a:r>
            <a:r>
              <a:rPr lang="de-DE" dirty="0" smtClean="0"/>
              <a:t>Werkstraße, Haus des Bauens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Neubau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eines Wohn-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Bürogebäude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6" y="1001111"/>
            <a:ext cx="7169067" cy="494828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Lage im Stadtgebiet</a:t>
            </a:r>
            <a:endParaRPr lang="de-DE" sz="1000" dirty="0"/>
          </a:p>
        </p:txBody>
      </p:sp>
      <p:sp>
        <p:nvSpPr>
          <p:cNvPr id="5" name="Ellipse 4"/>
          <p:cNvSpPr/>
          <p:nvPr/>
        </p:nvSpPr>
        <p:spPr>
          <a:xfrm>
            <a:off x="3779912" y="1556792"/>
            <a:ext cx="216024" cy="21602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0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" y="1002524"/>
            <a:ext cx="7125216" cy="49454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Kataster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570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5" y="1004107"/>
            <a:ext cx="7132429" cy="49422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307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4" y="1052736"/>
            <a:ext cx="7135912" cy="493729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B-Plan</a:t>
            </a:r>
            <a:endParaRPr lang="de-DE" sz="1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4744"/>
            <a:ext cx="864096" cy="9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4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" y="851154"/>
            <a:ext cx="6943344" cy="5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75" y="899195"/>
            <a:ext cx="6207777" cy="51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5904656" cy="546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907704" y="5329227"/>
            <a:ext cx="831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smtClean="0"/>
              <a:t>Regelgeschoss</a:t>
            </a:r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21348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57" y="980728"/>
            <a:ext cx="5421915" cy="51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33" y="985508"/>
            <a:ext cx="7186913" cy="497948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Lage im Stadtgebiet</a:t>
            </a:r>
            <a:endParaRPr lang="de-DE" sz="1000" dirty="0"/>
          </a:p>
        </p:txBody>
      </p:sp>
      <p:sp>
        <p:nvSpPr>
          <p:cNvPr id="3" name="Ellipse 2"/>
          <p:cNvSpPr/>
          <p:nvPr/>
        </p:nvSpPr>
        <p:spPr>
          <a:xfrm>
            <a:off x="4554369" y="3399154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3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99195"/>
            <a:ext cx="5544616" cy="517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19" y="1052736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Nordostansicht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251519" y="3905797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Südostansicht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75" y="1196752"/>
            <a:ext cx="5680376" cy="47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19" y="1052736"/>
            <a:ext cx="1258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Südwestansicht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19" y="3905797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Nordwestansicht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96752"/>
            <a:ext cx="6067238" cy="47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75" y="1313573"/>
            <a:ext cx="5680376" cy="45213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19" y="1052736"/>
            <a:ext cx="945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Schnitt A-A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19" y="390579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Schnitt B-B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411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54969"/>
            <a:ext cx="5904656" cy="527425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19" y="1052736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vom Parkplatz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19" y="3905797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vom Parkdeck</a:t>
            </a: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52170"/>
            <a:ext cx="2018961" cy="13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611560" y="1988840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 rot="2358551">
            <a:off x="743004" y="2175600"/>
            <a:ext cx="216024" cy="7200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3" y="4617798"/>
            <a:ext cx="2018961" cy="13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1547664" y="537321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 rot="13014613">
            <a:off x="1331666" y="5286852"/>
            <a:ext cx="216024" cy="7200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54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81" y="854969"/>
            <a:ext cx="4684413" cy="52742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19" y="1052736"/>
            <a:ext cx="16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vom Parkplatz II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51519" y="3905797"/>
            <a:ext cx="1931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in Richtung Bahnhof</a:t>
            </a:r>
            <a:endParaRPr lang="de-DE" sz="1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52170"/>
            <a:ext cx="2018961" cy="13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/>
          <p:cNvSpPr/>
          <p:nvPr/>
        </p:nvSpPr>
        <p:spPr>
          <a:xfrm>
            <a:off x="636843" y="2377761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3" y="4617798"/>
            <a:ext cx="2018961" cy="13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e 17"/>
          <p:cNvSpPr/>
          <p:nvPr/>
        </p:nvSpPr>
        <p:spPr>
          <a:xfrm>
            <a:off x="1149817" y="465313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 rot="5400000">
            <a:off x="1188996" y="4823987"/>
            <a:ext cx="75445" cy="7447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21010910">
            <a:off x="798737" y="2412529"/>
            <a:ext cx="75445" cy="7447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5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63" y="908720"/>
            <a:ext cx="6372153" cy="48136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1519" y="1052736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vom Bahnsteig</a:t>
            </a:r>
            <a:endParaRPr lang="de-DE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437112"/>
            <a:ext cx="2018961" cy="135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1034746" y="5445224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rechts 5"/>
          <p:cNvSpPr/>
          <p:nvPr/>
        </p:nvSpPr>
        <p:spPr>
          <a:xfrm rot="16200000">
            <a:off x="1000240" y="5229200"/>
            <a:ext cx="216024" cy="7200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7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1174"/>
            <a:ext cx="4240266" cy="409467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914236"/>
            <a:ext cx="16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auf den Eingang</a:t>
            </a:r>
            <a:endParaRPr lang="de-DE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5296214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in das Foyer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89409"/>
            <a:ext cx="4240266" cy="40708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16016" y="928136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von der Galerie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4716016" y="5310114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Blick in einen Büroraum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674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74" y="1381272"/>
            <a:ext cx="6267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914236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3D-Animation  </a:t>
            </a:r>
            <a:r>
              <a:rPr lang="de-DE" sz="1200" dirty="0" smtClean="0">
                <a:hlinkClick r:id="rId3" action="ppaction://hlinkfile"/>
              </a:rPr>
              <a:t>Werkstraße Animation2.mp4</a:t>
            </a:r>
            <a:endParaRPr lang="de-DE" sz="1200" dirty="0" smtClean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92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 smtClean="0"/>
              <a:t>Vielen Dank für Ihre Aufmerksamkeit</a:t>
            </a:r>
            <a:r>
              <a:rPr lang="de-DE" spc="-300" dirty="0" smtClean="0"/>
              <a:t> 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2" y="997956"/>
            <a:ext cx="7137315" cy="4954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Kataster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 rot="20201206">
            <a:off x="5089527" y="2416412"/>
            <a:ext cx="8707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Thomästraße</a:t>
            </a:r>
            <a:endParaRPr lang="de-DE" sz="900" dirty="0"/>
          </a:p>
        </p:txBody>
      </p:sp>
      <p:sp>
        <p:nvSpPr>
          <p:cNvPr id="7" name="Textfeld 6"/>
          <p:cNvSpPr txBox="1"/>
          <p:nvPr/>
        </p:nvSpPr>
        <p:spPr>
          <a:xfrm rot="765504">
            <a:off x="4084583" y="4585427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 smtClean="0"/>
              <a:t>Grandweg</a:t>
            </a:r>
            <a:endParaRPr lang="de-DE" sz="900" dirty="0"/>
          </a:p>
        </p:txBody>
      </p:sp>
      <p:sp>
        <p:nvSpPr>
          <p:cNvPr id="8" name="Textfeld 7"/>
          <p:cNvSpPr txBox="1"/>
          <p:nvPr/>
        </p:nvSpPr>
        <p:spPr>
          <a:xfrm rot="3945426">
            <a:off x="1963133" y="2895406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Rathausstraße</a:t>
            </a:r>
            <a:endParaRPr lang="de-DE" sz="900" dirty="0"/>
          </a:p>
        </p:txBody>
      </p:sp>
      <p:sp>
        <p:nvSpPr>
          <p:cNvPr id="9" name="Textfeld 8"/>
          <p:cNvSpPr txBox="1"/>
          <p:nvPr/>
        </p:nvSpPr>
        <p:spPr>
          <a:xfrm>
            <a:off x="2598547" y="353862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 smtClean="0"/>
              <a:t>Potsdamer</a:t>
            </a:r>
          </a:p>
          <a:p>
            <a:pPr algn="ctr"/>
            <a:r>
              <a:rPr lang="de-DE" sz="900" dirty="0" smtClean="0"/>
              <a:t>Platz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0622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7" y="1006615"/>
            <a:ext cx="7154206" cy="49372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1148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7" y="1006615"/>
            <a:ext cx="7154205" cy="49372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Luftbild</a:t>
            </a:r>
            <a:endParaRPr lang="de-DE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94" y="1196751"/>
            <a:ext cx="1803730" cy="39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95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820052" y="898535"/>
            <a:ext cx="447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1920er-Jahre, Wohnhaus des Kaufmanns Ferdinand </a:t>
            </a:r>
            <a:r>
              <a:rPr lang="de-DE" sz="1200" dirty="0" err="1" smtClean="0"/>
              <a:t>Holtzwart</a:t>
            </a:r>
            <a:r>
              <a:rPr lang="de-DE" sz="1200" dirty="0" smtClean="0"/>
              <a:t>,</a:t>
            </a:r>
          </a:p>
          <a:p>
            <a:r>
              <a:rPr lang="de-DE" sz="1200" dirty="0" smtClean="0"/>
              <a:t>1944 bei einem Bombenangriff zerstört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3" y="1360200"/>
            <a:ext cx="1921006" cy="25363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135714" cy="25983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23993" y="18094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Möbelhaus </a:t>
            </a:r>
            <a:r>
              <a:rPr lang="de-DE" sz="1200" dirty="0"/>
              <a:t>Korte mit einem pavillonartigen Vorbau zur </a:t>
            </a:r>
            <a:r>
              <a:rPr lang="de-DE" sz="1200" dirty="0" err="1" smtClean="0"/>
              <a:t>Thomästraße</a:t>
            </a:r>
            <a:r>
              <a:rPr lang="de-DE" sz="1200" dirty="0" smtClean="0"/>
              <a:t>, 1962 bis 1966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84984"/>
            <a:ext cx="1901509" cy="264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615907" cy="502435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0213" y="775737"/>
            <a:ext cx="3388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Thomästraße</a:t>
            </a:r>
            <a:r>
              <a:rPr lang="de-DE" sz="1200" dirty="0" smtClean="0"/>
              <a:t> 2 (Treppenhaus), Straßenansicht</a:t>
            </a:r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377387" y="764704"/>
            <a:ext cx="3867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Thomästraße</a:t>
            </a:r>
            <a:r>
              <a:rPr lang="de-DE" sz="1200" dirty="0" smtClean="0"/>
              <a:t> 2 (Treppenhaus), Ansicht vom Parkplatz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825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Mustervorlage_4_3_Ver00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PowerPoint_Mustervorlage_4_3_Ver001</Template>
  <TotalTime>0</TotalTime>
  <Words>348</Words>
  <Application>Microsoft Office PowerPoint</Application>
  <PresentationFormat>Bildschirmpräsentation (4:3)</PresentationFormat>
  <Paragraphs>112</Paragraphs>
  <Slides>49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0" baseType="lpstr">
      <vt:lpstr>PowerPoint_Mustervorlage_4_3_Ver001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Pfeffer, Claudia</dc:creator>
  <cp:lastModifiedBy>Pfeffer, Claudia</cp:lastModifiedBy>
  <cp:revision>246</cp:revision>
  <dcterms:created xsi:type="dcterms:W3CDTF">2019-01-02T14:00:03Z</dcterms:created>
  <dcterms:modified xsi:type="dcterms:W3CDTF">2020-04-16T09:23:20Z</dcterms:modified>
</cp:coreProperties>
</file>